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  <p:sldMasterId id="2147483660" r:id="rId7"/>
    <p:sldMasterId id="2147483720" r:id="rId8"/>
    <p:sldMasterId id="2147483708" r:id="rId9"/>
    <p:sldMasterId id="2147483696" r:id="rId10"/>
    <p:sldMasterId id="2147483732" r:id="rId11"/>
    <p:sldMasterId id="2147483738" r:id="rId12"/>
  </p:sldMasterIdLst>
  <p:notesMasterIdLst>
    <p:notesMasterId r:id="rId21"/>
  </p:notesMasterIdLst>
  <p:sldIdLst>
    <p:sldId id="338" r:id="rId13"/>
    <p:sldId id="339" r:id="rId14"/>
    <p:sldId id="284" r:id="rId15"/>
    <p:sldId id="279" r:id="rId16"/>
    <p:sldId id="268" r:id="rId17"/>
    <p:sldId id="269" r:id="rId18"/>
    <p:sldId id="272" r:id="rId19"/>
    <p:sldId id="33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C9042-0191-4BBC-B7B5-4B4CCA8ADC05}" v="2" dt="2022-11-22T07:59:31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Graham" userId="3d779a12-9231-444b-bf0d-40d331d95f77" providerId="ADAL" clId="{BB0C9042-0191-4BBC-B7B5-4B4CCA8ADC05}"/>
    <pc:docChg chg="custSel delSld modSld">
      <pc:chgData name="Richard Graham" userId="3d779a12-9231-444b-bf0d-40d331d95f77" providerId="ADAL" clId="{BB0C9042-0191-4BBC-B7B5-4B4CCA8ADC05}" dt="2022-11-22T08:01:46.190" v="29" actId="47"/>
      <pc:docMkLst>
        <pc:docMk/>
      </pc:docMkLst>
      <pc:sldChg chg="delSp modSp del mod">
        <pc:chgData name="Richard Graham" userId="3d779a12-9231-444b-bf0d-40d331d95f77" providerId="ADAL" clId="{BB0C9042-0191-4BBC-B7B5-4B4CCA8ADC05}" dt="2022-11-22T07:59:46.265" v="11" actId="47"/>
        <pc:sldMkLst>
          <pc:docMk/>
          <pc:sldMk cId="3119097167" sldId="270"/>
        </pc:sldMkLst>
        <pc:spChg chg="del">
          <ac:chgData name="Richard Graham" userId="3d779a12-9231-444b-bf0d-40d331d95f77" providerId="ADAL" clId="{BB0C9042-0191-4BBC-B7B5-4B4CCA8ADC05}" dt="2022-11-22T07:57:55.439" v="0" actId="478"/>
          <ac:spMkLst>
            <pc:docMk/>
            <pc:sldMk cId="3119097167" sldId="270"/>
            <ac:spMk id="4" creationId="{DFA3C7F0-E27B-4A54-3F16-FCF67A65B871}"/>
          </ac:spMkLst>
        </pc:spChg>
        <pc:spChg chg="del">
          <ac:chgData name="Richard Graham" userId="3d779a12-9231-444b-bf0d-40d331d95f77" providerId="ADAL" clId="{BB0C9042-0191-4BBC-B7B5-4B4CCA8ADC05}" dt="2022-11-22T07:57:58.625" v="1" actId="478"/>
          <ac:spMkLst>
            <pc:docMk/>
            <pc:sldMk cId="3119097167" sldId="270"/>
            <ac:spMk id="12" creationId="{2742B3B0-FCFD-E618-05BE-B67BC5D4E567}"/>
          </ac:spMkLst>
        </pc:spChg>
        <pc:spChg chg="del">
          <ac:chgData name="Richard Graham" userId="3d779a12-9231-444b-bf0d-40d331d95f77" providerId="ADAL" clId="{BB0C9042-0191-4BBC-B7B5-4B4CCA8ADC05}" dt="2022-11-22T07:58:19.664" v="3" actId="478"/>
          <ac:spMkLst>
            <pc:docMk/>
            <pc:sldMk cId="3119097167" sldId="270"/>
            <ac:spMk id="16" creationId="{CED35325-8617-38AE-B9F2-8B3286019076}"/>
          </ac:spMkLst>
        </pc:spChg>
        <pc:spChg chg="mod">
          <ac:chgData name="Richard Graham" userId="3d779a12-9231-444b-bf0d-40d331d95f77" providerId="ADAL" clId="{BB0C9042-0191-4BBC-B7B5-4B4CCA8ADC05}" dt="2022-11-22T07:58:05.068" v="2" actId="1076"/>
          <ac:spMkLst>
            <pc:docMk/>
            <pc:sldMk cId="3119097167" sldId="270"/>
            <ac:spMk id="17" creationId="{43F9FE14-D81B-4B54-B77B-59A475EC9BC7}"/>
          </ac:spMkLst>
        </pc:spChg>
      </pc:sldChg>
      <pc:sldChg chg="del">
        <pc:chgData name="Richard Graham" userId="3d779a12-9231-444b-bf0d-40d331d95f77" providerId="ADAL" clId="{BB0C9042-0191-4BBC-B7B5-4B4CCA8ADC05}" dt="2022-11-22T08:01:31.876" v="25" actId="47"/>
        <pc:sldMkLst>
          <pc:docMk/>
          <pc:sldMk cId="2864420806" sldId="274"/>
        </pc:sldMkLst>
      </pc:sldChg>
      <pc:sldChg chg="del">
        <pc:chgData name="Richard Graham" userId="3d779a12-9231-444b-bf0d-40d331d95f77" providerId="ADAL" clId="{BB0C9042-0191-4BBC-B7B5-4B4CCA8ADC05}" dt="2022-11-22T08:01:37.157" v="27" actId="47"/>
        <pc:sldMkLst>
          <pc:docMk/>
          <pc:sldMk cId="2550168945" sldId="276"/>
        </pc:sldMkLst>
      </pc:sldChg>
      <pc:sldChg chg="modSp mod">
        <pc:chgData name="Richard Graham" userId="3d779a12-9231-444b-bf0d-40d331d95f77" providerId="ADAL" clId="{BB0C9042-0191-4BBC-B7B5-4B4CCA8ADC05}" dt="2022-11-22T08:00:38.012" v="24" actId="20577"/>
        <pc:sldMkLst>
          <pc:docMk/>
          <pc:sldMk cId="3658418158" sldId="279"/>
        </pc:sldMkLst>
        <pc:spChg chg="mod">
          <ac:chgData name="Richard Graham" userId="3d779a12-9231-444b-bf0d-40d331d95f77" providerId="ADAL" clId="{BB0C9042-0191-4BBC-B7B5-4B4CCA8ADC05}" dt="2022-11-22T08:00:38.012" v="24" actId="20577"/>
          <ac:spMkLst>
            <pc:docMk/>
            <pc:sldMk cId="3658418158" sldId="279"/>
            <ac:spMk id="12" creationId="{FE8CFA5D-62BC-788A-D3F5-2560ACF4A55C}"/>
          </ac:spMkLst>
        </pc:spChg>
      </pc:sldChg>
      <pc:sldChg chg="del">
        <pc:chgData name="Richard Graham" userId="3d779a12-9231-444b-bf0d-40d331d95f77" providerId="ADAL" clId="{BB0C9042-0191-4BBC-B7B5-4B4CCA8ADC05}" dt="2022-11-22T08:01:41.483" v="28" actId="47"/>
        <pc:sldMkLst>
          <pc:docMk/>
          <pc:sldMk cId="2028230004" sldId="281"/>
        </pc:sldMkLst>
      </pc:sldChg>
      <pc:sldChg chg="del">
        <pc:chgData name="Richard Graham" userId="3d779a12-9231-444b-bf0d-40d331d95f77" providerId="ADAL" clId="{BB0C9042-0191-4BBC-B7B5-4B4CCA8ADC05}" dt="2022-11-22T08:00:23.347" v="16" actId="47"/>
        <pc:sldMkLst>
          <pc:docMk/>
          <pc:sldMk cId="1020839731" sldId="282"/>
        </pc:sldMkLst>
      </pc:sldChg>
      <pc:sldChg chg="addSp modSp mod">
        <pc:chgData name="Richard Graham" userId="3d779a12-9231-444b-bf0d-40d331d95f77" providerId="ADAL" clId="{BB0C9042-0191-4BBC-B7B5-4B4CCA8ADC05}" dt="2022-11-22T08:00:10.131" v="15" actId="20577"/>
        <pc:sldMkLst>
          <pc:docMk/>
          <pc:sldMk cId="770102613" sldId="284"/>
        </pc:sldMkLst>
        <pc:spChg chg="add mod">
          <ac:chgData name="Richard Graham" userId="3d779a12-9231-444b-bf0d-40d331d95f77" providerId="ADAL" clId="{BB0C9042-0191-4BBC-B7B5-4B4CCA8ADC05}" dt="2022-11-22T07:59:16.916" v="7" actId="14100"/>
          <ac:spMkLst>
            <pc:docMk/>
            <pc:sldMk cId="770102613" sldId="284"/>
            <ac:spMk id="2" creationId="{D2187A16-3B70-63CD-5FF5-0F27BE5F1867}"/>
          </ac:spMkLst>
        </pc:spChg>
        <pc:spChg chg="add mod">
          <ac:chgData name="Richard Graham" userId="3d779a12-9231-444b-bf0d-40d331d95f77" providerId="ADAL" clId="{BB0C9042-0191-4BBC-B7B5-4B4CCA8ADC05}" dt="2022-11-22T07:59:53.497" v="12" actId="1076"/>
          <ac:spMkLst>
            <pc:docMk/>
            <pc:sldMk cId="770102613" sldId="284"/>
            <ac:spMk id="4" creationId="{43052DFB-0DCC-9097-5C06-C5BBE7B228F2}"/>
          </ac:spMkLst>
        </pc:spChg>
        <pc:graphicFrameChg chg="mod modGraphic">
          <ac:chgData name="Richard Graham" userId="3d779a12-9231-444b-bf0d-40d331d95f77" providerId="ADAL" clId="{BB0C9042-0191-4BBC-B7B5-4B4CCA8ADC05}" dt="2022-11-22T08:00:10.131" v="15" actId="20577"/>
          <ac:graphicFrameMkLst>
            <pc:docMk/>
            <pc:sldMk cId="770102613" sldId="284"/>
            <ac:graphicFrameMk id="3" creationId="{A0AFE6D6-F7EF-F6E3-CBA1-C36016E01C37}"/>
          </ac:graphicFrameMkLst>
        </pc:graphicFrameChg>
      </pc:sldChg>
      <pc:sldChg chg="del">
        <pc:chgData name="Richard Graham" userId="3d779a12-9231-444b-bf0d-40d331d95f77" providerId="ADAL" clId="{BB0C9042-0191-4BBC-B7B5-4B4CCA8ADC05}" dt="2022-11-22T08:01:35.117" v="26" actId="47"/>
        <pc:sldMkLst>
          <pc:docMk/>
          <pc:sldMk cId="199642545" sldId="334"/>
        </pc:sldMkLst>
      </pc:sldChg>
      <pc:sldChg chg="del">
        <pc:chgData name="Richard Graham" userId="3d779a12-9231-444b-bf0d-40d331d95f77" providerId="ADAL" clId="{BB0C9042-0191-4BBC-B7B5-4B4CCA8ADC05}" dt="2022-11-22T08:01:46.190" v="29" actId="47"/>
        <pc:sldMkLst>
          <pc:docMk/>
          <pc:sldMk cId="1118837851" sldId="337"/>
        </pc:sldMkLst>
      </pc:sldChg>
      <pc:sldMasterChg chg="delSldLayout">
        <pc:chgData name="Richard Graham" userId="3d779a12-9231-444b-bf0d-40d331d95f77" providerId="ADAL" clId="{BB0C9042-0191-4BBC-B7B5-4B4CCA8ADC05}" dt="2022-11-22T08:01:35.117" v="26" actId="47"/>
        <pc:sldMasterMkLst>
          <pc:docMk/>
          <pc:sldMasterMk cId="3393715012" sldId="2147483732"/>
        </pc:sldMasterMkLst>
        <pc:sldLayoutChg chg="del">
          <pc:chgData name="Richard Graham" userId="3d779a12-9231-444b-bf0d-40d331d95f77" providerId="ADAL" clId="{BB0C9042-0191-4BBC-B7B5-4B4CCA8ADC05}" dt="2022-11-22T08:01:35.117" v="26" actId="47"/>
          <pc:sldLayoutMkLst>
            <pc:docMk/>
            <pc:sldMasterMk cId="3393715012" sldId="2147483732"/>
            <pc:sldLayoutMk cId="883813152" sldId="214748373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arnardosorguk-my.sharepoint.com/personal/leanne_cripps_barnardos_org_uk/Documents/Documents/Foundation/01.%20Funding/Directory/Data%20for%20reports%20Sep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arnardosorguk-my.sharepoint.com/personal/leanne_cripps_barnardos_org_uk/Documents/Documents/Foundation/01.%20Funding/Directory/Data%20for%20reports%20Sep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barnardosorguk-my.sharepoint.com/personal/leanne_cripps_barnardos_org_uk/Documents/Documents/Foundation/01.%20Funding/Directory/Data%20for%20reports%20Sep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barnardosorguk-my.sharepoint.com/personal/leanne_cripps_barnardos_org_uk/Documents/Documents/Foundation/01.%20Funding/Directory/Data%20for%20reports%20Sep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barnardosorguk-my.sharepoint.com/personal/leanne_cripps_barnardos_org_uk/Documents/Documents/Foundation/01.%20Funding/Directory/Data%20for%20reports%20Sep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barnardosorguk-my.sharepoint.com/personal/leanne_cripps_barnardos_org_uk/Documents/Documents/Foundation/01.%20Funding/Directory/Data%20for%20reports%20Sep%20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arnardosorguk-my.sharepoint.com/personal/leanne_cripps_barnardos_org_uk/Documents/Documents/Foundation/01.%20Funding/Directory/Data%20for%20reports%20Sep%20202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reports DO NOT MOVE.xlsx]Project length!PivotTable1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'Project length'!$B$3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0D-4CE2-A3D8-78366E885B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0D-4CE2-A3D8-78366E885B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0D-4CE2-A3D8-78366E885B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'Project length'!$A$4:$A$7</c:f>
              <c:strCache>
                <c:ptCount val="3"/>
                <c:pt idx="0">
                  <c:v>1Y</c:v>
                </c:pt>
                <c:pt idx="1">
                  <c:v>2Y</c:v>
                </c:pt>
                <c:pt idx="2">
                  <c:v>3Y</c:v>
                </c:pt>
              </c:strCache>
            </c:strRef>
          </c:cat>
          <c:val>
            <c:numRef>
              <c:f>'Project length'!$B$4:$B$7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0D-4CE2-A3D8-78366E885B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reports DO NOT MOVE.xlsx]Funding amount groups!PivotTable1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4987749818943628E-3"/>
              <c:y val="-4.999842519685039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362024952360404"/>
                  <c:h val="0.15542222222222221"/>
                </c:manualLayout>
              </c15:layout>
            </c:ext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4987749818943628E-3"/>
              <c:y val="-4.999842519685039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362024952360404"/>
                  <c:h val="0.15542222222222221"/>
                </c:manualLayout>
              </c15:layout>
            </c:ext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4987749818943628E-3"/>
              <c:y val="-4.999842519685039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5362024952360404"/>
                  <c:h val="0.15542222222222221"/>
                </c:manualLayout>
              </c15:layout>
            </c:ext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'Funding amount groups'!$B$3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0D-47CB-887D-2519F5BF55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0D-47CB-887D-2519F5BF55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0D-47CB-887D-2519F5BF55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0D-47CB-887D-2519F5BF55D9}"/>
              </c:ext>
            </c:extLst>
          </c:dPt>
          <c:dLbls>
            <c:dLbl>
              <c:idx val="2"/>
              <c:layout>
                <c:manualLayout>
                  <c:x val="0.11750116705363108"/>
                  <c:y val="-0.131286415304617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11342871196974"/>
                      <c:h val="0.15542226686196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40D-47CB-887D-2519F5BF5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'Funding amount groups'!$A$4:$A$8</c:f>
              <c:strCache>
                <c:ptCount val="4"/>
                <c:pt idx="0">
                  <c:v>Under £250k</c:v>
                </c:pt>
                <c:pt idx="1">
                  <c:v>Over £750k</c:v>
                </c:pt>
                <c:pt idx="2">
                  <c:v>£500k-£750k</c:v>
                </c:pt>
                <c:pt idx="3">
                  <c:v>£200k-£500k</c:v>
                </c:pt>
              </c:strCache>
            </c:strRef>
          </c:cat>
          <c:val>
            <c:numRef>
              <c:f>'Funding amount groups'!$B$4:$B$8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0D-47CB-887D-2519F5BF5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reports DO NOT MOVE.xlsx]Funding amount groups!PivotTable4</c:name>
    <c:fmtId val="13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'Funding amount groups'!$B$31:$B$32</c:f>
              <c:strCache>
                <c:ptCount val="1"/>
                <c:pt idx="0">
                  <c:v>£500k-£750k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'Funding amount groups'!$A$33:$A$41</c:f>
              <c:multiLvlStrCache>
                <c:ptCount val="6"/>
                <c:lvl>
                  <c:pt idx="0">
                    <c:v>1Y</c:v>
                  </c:pt>
                  <c:pt idx="1">
                    <c:v>2Y</c:v>
                  </c:pt>
                  <c:pt idx="2">
                    <c:v>3Y</c:v>
                  </c:pt>
                  <c:pt idx="3">
                    <c:v>1Y</c:v>
                  </c:pt>
                  <c:pt idx="4">
                    <c:v>2Y</c:v>
                  </c:pt>
                  <c:pt idx="5">
                    <c:v>3Y</c:v>
                  </c:pt>
                </c:lvl>
                <c:lvl>
                  <c:pt idx="0">
                    <c:v>2021</c:v>
                  </c:pt>
                  <c:pt idx="3">
                    <c:v>2022</c:v>
                  </c:pt>
                </c:lvl>
              </c:multiLvlStrCache>
            </c:multiLvlStrRef>
          </c:cat>
          <c:val>
            <c:numRef>
              <c:f>'Funding amount groups'!$B$33:$B$41</c:f>
              <c:numCache>
                <c:formatCode>General</c:formatCode>
                <c:ptCount val="6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B-4DFC-9451-5627AD539E23}"/>
            </c:ext>
          </c:extLst>
        </c:ser>
        <c:ser>
          <c:idx val="1"/>
          <c:order val="1"/>
          <c:tx>
            <c:strRef>
              <c:f>'Funding amount groups'!$C$31:$C$32</c:f>
              <c:strCache>
                <c:ptCount val="1"/>
                <c:pt idx="0">
                  <c:v>Over £750k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'Funding amount groups'!$A$33:$A$41</c:f>
              <c:multiLvlStrCache>
                <c:ptCount val="6"/>
                <c:lvl>
                  <c:pt idx="0">
                    <c:v>1Y</c:v>
                  </c:pt>
                  <c:pt idx="1">
                    <c:v>2Y</c:v>
                  </c:pt>
                  <c:pt idx="2">
                    <c:v>3Y</c:v>
                  </c:pt>
                  <c:pt idx="3">
                    <c:v>1Y</c:v>
                  </c:pt>
                  <c:pt idx="4">
                    <c:v>2Y</c:v>
                  </c:pt>
                  <c:pt idx="5">
                    <c:v>3Y</c:v>
                  </c:pt>
                </c:lvl>
                <c:lvl>
                  <c:pt idx="0">
                    <c:v>2021</c:v>
                  </c:pt>
                  <c:pt idx="3">
                    <c:v>2022</c:v>
                  </c:pt>
                </c:lvl>
              </c:multiLvlStrCache>
            </c:multiLvlStrRef>
          </c:cat>
          <c:val>
            <c:numRef>
              <c:f>'Funding amount groups'!$C$33:$C$41</c:f>
              <c:numCache>
                <c:formatCode>General</c:formatCode>
                <c:ptCount val="6"/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CB-4DFC-9451-5627AD539E23}"/>
            </c:ext>
          </c:extLst>
        </c:ser>
        <c:ser>
          <c:idx val="2"/>
          <c:order val="2"/>
          <c:tx>
            <c:strRef>
              <c:f>'Funding amount groups'!$D$31:$D$32</c:f>
              <c:strCache>
                <c:ptCount val="1"/>
                <c:pt idx="0">
                  <c:v>Under £250k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'Funding amount groups'!$A$33:$A$41</c:f>
              <c:multiLvlStrCache>
                <c:ptCount val="6"/>
                <c:lvl>
                  <c:pt idx="0">
                    <c:v>1Y</c:v>
                  </c:pt>
                  <c:pt idx="1">
                    <c:v>2Y</c:v>
                  </c:pt>
                  <c:pt idx="2">
                    <c:v>3Y</c:v>
                  </c:pt>
                  <c:pt idx="3">
                    <c:v>1Y</c:v>
                  </c:pt>
                  <c:pt idx="4">
                    <c:v>2Y</c:v>
                  </c:pt>
                  <c:pt idx="5">
                    <c:v>3Y</c:v>
                  </c:pt>
                </c:lvl>
                <c:lvl>
                  <c:pt idx="0">
                    <c:v>2021</c:v>
                  </c:pt>
                  <c:pt idx="3">
                    <c:v>2022</c:v>
                  </c:pt>
                </c:lvl>
              </c:multiLvlStrCache>
            </c:multiLvlStrRef>
          </c:cat>
          <c:val>
            <c:numRef>
              <c:f>'Funding amount groups'!$D$33:$D$41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CB-4DFC-9451-5627AD539E23}"/>
            </c:ext>
          </c:extLst>
        </c:ser>
        <c:ser>
          <c:idx val="3"/>
          <c:order val="3"/>
          <c:tx>
            <c:strRef>
              <c:f>'Funding amount groups'!$E$31:$E$32</c:f>
              <c:strCache>
                <c:ptCount val="1"/>
                <c:pt idx="0">
                  <c:v>£250k-£500k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multiLvlStrRef>
              <c:f>'Funding amount groups'!$A$33:$A$41</c:f>
              <c:multiLvlStrCache>
                <c:ptCount val="6"/>
                <c:lvl>
                  <c:pt idx="0">
                    <c:v>1Y</c:v>
                  </c:pt>
                  <c:pt idx="1">
                    <c:v>2Y</c:v>
                  </c:pt>
                  <c:pt idx="2">
                    <c:v>3Y</c:v>
                  </c:pt>
                  <c:pt idx="3">
                    <c:v>1Y</c:v>
                  </c:pt>
                  <c:pt idx="4">
                    <c:v>2Y</c:v>
                  </c:pt>
                  <c:pt idx="5">
                    <c:v>3Y</c:v>
                  </c:pt>
                </c:lvl>
                <c:lvl>
                  <c:pt idx="0">
                    <c:v>2021</c:v>
                  </c:pt>
                  <c:pt idx="3">
                    <c:v>2022</c:v>
                  </c:pt>
                </c:lvl>
              </c:multiLvlStrCache>
            </c:multiLvlStrRef>
          </c:cat>
          <c:val>
            <c:numRef>
              <c:f>'Funding amount groups'!$E$33:$E$41</c:f>
              <c:numCache>
                <c:formatCode>General</c:formatCode>
                <c:ptCount val="6"/>
                <c:pt idx="2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CB-4DFC-9451-5627AD539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-39"/>
        <c:axId val="1238445487"/>
        <c:axId val="1238445903"/>
      </c:barChart>
      <c:catAx>
        <c:axId val="123844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445903"/>
        <c:crosses val="autoZero"/>
        <c:auto val="1"/>
        <c:lblAlgn val="ctr"/>
        <c:lblOffset val="100"/>
        <c:noMultiLvlLbl val="0"/>
      </c:catAx>
      <c:valAx>
        <c:axId val="1238445903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44548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reports DO NOT MOVE.xlsx]Theme and priority!PivotTable1</c:name>
    <c:fmtId val="1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5702386083192436E-2"/>
          <c:y val="4.4402136515115639E-2"/>
          <c:w val="0.92429761391680754"/>
          <c:h val="0.86084681898580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'Theme and priority'!$B$3:$B$4</c:f>
              <c:strCache>
                <c:ptCount val="1"/>
                <c:pt idx="0">
                  <c:v>Child abuse and exploitation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'Theme and priority'!$A$5:$A$9</c:f>
              <c:strCache>
                <c:ptCount val="4"/>
                <c:pt idx="0">
                  <c:v>England</c:v>
                </c:pt>
                <c:pt idx="1">
                  <c:v>Northern Ireland</c:v>
                </c:pt>
                <c:pt idx="2">
                  <c:v>Scotland</c:v>
                </c:pt>
                <c:pt idx="3">
                  <c:v>UK wide</c:v>
                </c:pt>
              </c:strCache>
            </c:strRef>
          </c:cat>
          <c:val>
            <c:numRef>
              <c:f>'Theme and priority'!$B$5:$B$9</c:f>
              <c:numCache>
                <c:formatCode>0%</c:formatCode>
                <c:ptCount val="4"/>
                <c:pt idx="0">
                  <c:v>0.15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F-4AD1-BAA6-5615C36F06F3}"/>
            </c:ext>
          </c:extLst>
        </c:ser>
        <c:ser>
          <c:idx val="1"/>
          <c:order val="1"/>
          <c:tx>
            <c:strRef>
              <c:f>'Theme and priority'!$C$3:$C$4</c:f>
              <c:strCache>
                <c:ptCount val="1"/>
                <c:pt idx="0">
                  <c:v>Children in and leaving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'Theme and priority'!$A$5:$A$9</c:f>
              <c:strCache>
                <c:ptCount val="4"/>
                <c:pt idx="0">
                  <c:v>England</c:v>
                </c:pt>
                <c:pt idx="1">
                  <c:v>Northern Ireland</c:v>
                </c:pt>
                <c:pt idx="2">
                  <c:v>Scotland</c:v>
                </c:pt>
                <c:pt idx="3">
                  <c:v>UK wide</c:v>
                </c:pt>
              </c:strCache>
            </c:strRef>
          </c:cat>
          <c:val>
            <c:numRef>
              <c:f>'Theme and priority'!$C$5:$C$9</c:f>
              <c:numCache>
                <c:formatCode>0%</c:formatCode>
                <c:ptCount val="4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7F-4AD1-BAA6-5615C36F06F3}"/>
            </c:ext>
          </c:extLst>
        </c:ser>
        <c:ser>
          <c:idx val="2"/>
          <c:order val="2"/>
          <c:tx>
            <c:strRef>
              <c:f>'Theme and priority'!$D$3:$D$4</c:f>
              <c:strCache>
                <c:ptCount val="1"/>
                <c:pt idx="0">
                  <c:v>Early support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'Theme and priority'!$A$5:$A$9</c:f>
              <c:strCache>
                <c:ptCount val="4"/>
                <c:pt idx="0">
                  <c:v>England</c:v>
                </c:pt>
                <c:pt idx="1">
                  <c:v>Northern Ireland</c:v>
                </c:pt>
                <c:pt idx="2">
                  <c:v>Scotland</c:v>
                </c:pt>
                <c:pt idx="3">
                  <c:v>UK wide</c:v>
                </c:pt>
              </c:strCache>
            </c:strRef>
          </c:cat>
          <c:val>
            <c:numRef>
              <c:f>'Theme and priority'!$D$5:$D$9</c:f>
              <c:numCache>
                <c:formatCode>0%</c:formatCode>
                <c:ptCount val="4"/>
                <c:pt idx="0">
                  <c:v>0.1</c:v>
                </c:pt>
                <c:pt idx="1">
                  <c:v>0.05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7F-4AD1-BAA6-5615C36F06F3}"/>
            </c:ext>
          </c:extLst>
        </c:ser>
        <c:ser>
          <c:idx val="3"/>
          <c:order val="3"/>
          <c:tx>
            <c:strRef>
              <c:f>'Theme and priority'!$E$3:$E$4</c:f>
              <c:strCache>
                <c:ptCount val="1"/>
                <c:pt idx="0">
                  <c:v>Family support services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'Theme and priority'!$A$5:$A$9</c:f>
              <c:strCache>
                <c:ptCount val="4"/>
                <c:pt idx="0">
                  <c:v>England</c:v>
                </c:pt>
                <c:pt idx="1">
                  <c:v>Northern Ireland</c:v>
                </c:pt>
                <c:pt idx="2">
                  <c:v>Scotland</c:v>
                </c:pt>
                <c:pt idx="3">
                  <c:v>UK wide</c:v>
                </c:pt>
              </c:strCache>
            </c:strRef>
          </c:cat>
          <c:val>
            <c:numRef>
              <c:f>'Theme and priority'!$E$5:$E$9</c:f>
              <c:numCache>
                <c:formatCode>0%</c:formatCode>
                <c:ptCount val="4"/>
                <c:pt idx="0">
                  <c:v>0.05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7F-4AD1-BAA6-5615C36F06F3}"/>
            </c:ext>
          </c:extLst>
        </c:ser>
        <c:ser>
          <c:idx val="4"/>
          <c:order val="4"/>
          <c:tx>
            <c:strRef>
              <c:f>'Theme and priority'!$F$3:$F$4</c:f>
              <c:strCache>
                <c:ptCount val="1"/>
                <c:pt idx="0">
                  <c:v>Mental health and wellbeing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'Theme and priority'!$A$5:$A$9</c:f>
              <c:strCache>
                <c:ptCount val="4"/>
                <c:pt idx="0">
                  <c:v>England</c:v>
                </c:pt>
                <c:pt idx="1">
                  <c:v>Northern Ireland</c:v>
                </c:pt>
                <c:pt idx="2">
                  <c:v>Scotland</c:v>
                </c:pt>
                <c:pt idx="3">
                  <c:v>UK wide</c:v>
                </c:pt>
              </c:strCache>
            </c:strRef>
          </c:cat>
          <c:val>
            <c:numRef>
              <c:f>'Theme and priority'!$F$5:$F$9</c:f>
              <c:numCache>
                <c:formatCode>0%</c:formatCode>
                <c:ptCount val="4"/>
                <c:pt idx="0">
                  <c:v>0.15</c:v>
                </c:pt>
                <c:pt idx="1">
                  <c:v>0</c:v>
                </c:pt>
                <c:pt idx="2">
                  <c:v>0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7F-4AD1-BAA6-5615C36F0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4892687"/>
        <c:axId val="1804899343"/>
      </c:barChart>
      <c:catAx>
        <c:axId val="180489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899343"/>
        <c:crosses val="autoZero"/>
        <c:auto val="1"/>
        <c:lblAlgn val="ctr"/>
        <c:lblOffset val="100"/>
        <c:noMultiLvlLbl val="0"/>
      </c:catAx>
      <c:valAx>
        <c:axId val="1804899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892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reports DO NOT MOVE.xlsx]Theme and priority!PivotTable3</c:name>
    <c:fmtId val="13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5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4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'Theme and priority'!$B$70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AF-4A7C-BB89-0F86AACE14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AF-4A7C-BB89-0F86AACE14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AF-4A7C-BB89-0F86AACE144E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AF-4A7C-BB89-0F86AACE144E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AF-4A7C-BB89-0F86AACE14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'Theme and priority'!$A$71:$A$76</c:f>
              <c:strCache>
                <c:ptCount val="5"/>
                <c:pt idx="0">
                  <c:v>Child abuse and exploitation</c:v>
                </c:pt>
                <c:pt idx="1">
                  <c:v>Children in and leaving care</c:v>
                </c:pt>
                <c:pt idx="2">
                  <c:v>Early support</c:v>
                </c:pt>
                <c:pt idx="3">
                  <c:v>Family support services</c:v>
                </c:pt>
                <c:pt idx="4">
                  <c:v>Mental health and wellbeing</c:v>
                </c:pt>
              </c:strCache>
            </c:strRef>
          </c:cat>
          <c:val>
            <c:numRef>
              <c:f>'Theme and priority'!$B$71:$B$76</c:f>
              <c:numCache>
                <c:formatCode>0%</c:formatCode>
                <c:ptCount val="5"/>
                <c:pt idx="0">
                  <c:v>0.15</c:v>
                </c:pt>
                <c:pt idx="1">
                  <c:v>0.15</c:v>
                </c:pt>
                <c:pt idx="2">
                  <c:v>0.2</c:v>
                </c:pt>
                <c:pt idx="3">
                  <c:v>0.1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AF-4A7C-BB89-0F86AACE1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reports DO NOT MOVE.xlsx]Directorate!PivotTable1</c:name>
    <c:fmtId val="10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7656778220502004"/>
          <c:y val="8.0564162331694097E-2"/>
          <c:w val="0.64954633084380142"/>
          <c:h val="0.72868780617224294"/>
        </c:manualLayout>
      </c:layout>
      <c:pieChart>
        <c:varyColors val="1"/>
        <c:ser>
          <c:idx val="0"/>
          <c:order val="0"/>
          <c:tx>
            <c:strRef>
              <c:f>Directorate!$B$3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74-4CF2-BD38-C0E3B711E9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74-4CF2-BD38-C0E3B711E9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74-4CF2-BD38-C0E3B711E9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74-4CF2-BD38-C0E3B711E9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Directorate!$A$4:$A$8</c:f>
              <c:strCache>
                <c:ptCount val="4"/>
                <c:pt idx="0">
                  <c:v>CS Operations</c:v>
                </c:pt>
                <c:pt idx="1">
                  <c:v>Subsidiary</c:v>
                </c:pt>
                <c:pt idx="2">
                  <c:v>Development &amp; Innovation</c:v>
                </c:pt>
                <c:pt idx="3">
                  <c:v>Business Development Unit</c:v>
                </c:pt>
              </c:strCache>
            </c:strRef>
          </c:cat>
          <c:val>
            <c:numRef>
              <c:f>Directorate!$B$4:$B$8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74-4CF2-BD38-C0E3B711E9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76304470388508"/>
          <c:y val="0.8356022058614514"/>
          <c:w val="0.52203447427937599"/>
          <c:h val="0.16179842519685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reports DO NOT MOVE.xlsx]Fund applied for!PivotTable1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2489410983932528"/>
          <c:y val="4.2610535155249256E-2"/>
          <c:w val="0.54594204966907067"/>
          <c:h val="0.77833223132296125"/>
        </c:manualLayout>
      </c:layout>
      <c:pieChart>
        <c:varyColors val="1"/>
        <c:ser>
          <c:idx val="0"/>
          <c:order val="0"/>
          <c:tx>
            <c:strRef>
              <c:f>'Fund applied for'!$B$3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C8-4EDE-BBD5-572ABA4DE1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C8-4EDE-BBD5-572ABA4DE1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C8-4EDE-BBD5-572ABA4DE1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'Fund applied for'!$A$4:$A$7</c:f>
              <c:strCache>
                <c:ptCount val="3"/>
                <c:pt idx="0">
                  <c:v>CPP</c:v>
                </c:pt>
                <c:pt idx="1">
                  <c:v>General Fund</c:v>
                </c:pt>
                <c:pt idx="2">
                  <c:v>Race Equality Fund</c:v>
                </c:pt>
              </c:strCache>
            </c:strRef>
          </c:cat>
          <c:val>
            <c:numRef>
              <c:f>'Fund applied for'!$B$4:$B$7</c:f>
              <c:numCache>
                <c:formatCode>General</c:formatCode>
                <c:ptCount val="3"/>
                <c:pt idx="0">
                  <c:v>1</c:v>
                </c:pt>
                <c:pt idx="1">
                  <c:v>17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C8-4EDE-BBD5-572ABA4DE1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89208154916584"/>
          <c:y val="0.8314174455722797"/>
          <c:w val="0.2844827770611803"/>
          <c:h val="0.16624286964129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0.40613</cdr:x>
      <cdr:y>0.83283</cdr:y>
    </cdr:from>
    <cdr:to>
      <cdr:x>0.52339</cdr:x>
      <cdr:y>0.8833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414A6B-E7C1-1B8C-B954-5C8AC62D2614}"/>
            </a:ext>
          </a:extLst>
        </cdr:cNvPr>
        <cdr:cNvSpPr txBox="1"/>
      </cdr:nvSpPr>
      <cdr:spPr>
        <a:xfrm xmlns:a="http://schemas.openxmlformats.org/drawingml/2006/main">
          <a:off x="2416003" y="3475117"/>
          <a:ext cx="697583" cy="2105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900" dirty="0">
              <a:solidFill>
                <a:schemeClr val="tx2"/>
              </a:solidFill>
            </a:rPr>
            <a:t>V&amp;I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EA5F1-E0F4-469F-BE76-41F62C035FE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1C728-089F-424B-80B7-973DD9DD6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2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F7D6-334D-8144-318A-EF2D3998F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3A8FA-21F6-866C-F346-A62546A32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56C4-9AA1-6379-5B89-9E6BF988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6D298-38DF-05D1-9E8E-2FD04540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954F-74B6-CBBF-CAE2-44A39ED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213F-62B1-D70E-0D40-ADC26936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752B8-475D-7081-9E7B-5E0AA743D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FA787-27ED-5E1E-D213-5C2D05A5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BC5F1-ACAA-902D-1BD9-9167B859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0F9B-BAEA-FF3A-7371-58F8CFFD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18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75F522-5D13-3E37-15D9-5E832F0DE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8A248-D8D8-E339-8A17-E59CB6910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0B452-A5C1-B0D7-AF05-73AF1208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EB5A4-8E4F-CBF5-B684-91BC750C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11C5D-6074-8936-7E2F-1FDAEE9F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5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62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1590B-4EC1-8CA2-56EE-9246BE11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2DEA-6683-35B0-8774-4D71C8B8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294C9-9BE2-176F-2456-78D21478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AB7C-8276-343E-8F1E-B2677729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4FE18-11C5-592D-9279-788896CB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6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C1C0-E994-2735-F50F-46953C87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C11F-572C-1A82-5BAD-29E9B2CA3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3201-80F7-F7EF-CFF7-FF5F2D9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92392-2BE7-2605-F67B-781D37BD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4CCE-05C7-08F5-5308-0796F5D2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63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1808-96B0-ABBF-E826-5A94B12E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DCBD6-9000-73E8-0F71-F1BA4CF0D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C4F9B-82C5-56E3-8533-2521B5A24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082D4-F162-C03F-E1C7-E773DE41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6D365-D0A5-020E-B84B-12B3451E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7C5F6-D71B-5F37-9B11-D6D80F11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35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8C668-9DC2-DBFA-74DC-1C43AD3C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D052-EAFD-61C5-1718-DDBA25675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A67BC-C65C-1C9D-E0A3-25AE87531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60FF6-3C3B-8190-EDAE-4E29B11E6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BAFF3-CA3A-CF92-5081-6534CE6B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52676D-D199-5080-EA57-E47A64E7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29B72-EC1F-2BDB-870E-BDD7DEBC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EF4BF-71DD-0120-B757-94AAE04D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6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DF258-DF12-CE58-DF5F-BA9794A6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F121B-3A5D-0215-5D18-87D2C512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29D9B-973D-F3DA-D381-E2E08B31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BEF64-73C6-B88D-84E1-B2B66FBF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441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3072E-206B-1122-CDC7-2CD4A590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8FB9F-2BDD-8810-B9BA-9886212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CD2E2-87BC-164E-6A87-B2422C6C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6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4F64-6182-D41C-F761-09429586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91CCC-3491-CC82-828D-FEC6A36C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81B5D-B4AE-C785-3150-FF8E3C665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56EE9-8122-1E07-547C-6B305EC0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FA1F8-EFDF-3F94-0189-ABD3BEDA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AB6C9-8081-EB0A-4CBE-2963A0B4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1916-5506-6283-F706-0D412DD3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EB53-6B67-8E3A-3B9B-9B55DAB99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B7D38-6DE0-4F01-FA71-8F5383C8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A3B20-0D2D-7B30-C6F3-73804BF2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C789-11F3-13C9-4E84-40D76118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78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DEB7-B7E2-8715-6BC3-3D9DE631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F39F1-D0F8-21A8-8738-28E6B6463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2DCEA-7CD3-432F-C51D-D8000D1EF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BF07C-28BC-5F97-18F0-D52E3F2B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E9F34-6089-39B9-620D-0133454C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FC403-370B-507A-203E-E9AE8342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7719-4F00-4310-5D6B-B7856624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C2389-90B1-E483-98BD-FBC6F6E87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D94EF-D6F5-E49F-1EC5-F14C923A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50A33-8312-FBF3-C69A-AE74F970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2C685-B4E7-4A1A-8014-3CC2AFFB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8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5D9F1-980E-9EFB-DBEB-3163494DD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A3815-FA5C-13DC-55F0-60801E0F9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CA1BD-8820-2C9D-043F-AFD53FCB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2D54A-3FF6-8CE2-3806-3B5AF1D9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46C5B-116C-C082-BB83-17962CCD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68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BC85-5A43-3EAA-01EF-3E70B63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5B6B8-E6C2-C118-0D3C-E5A5AF3A6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F648A-563A-9251-EAFB-82A64F79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25F7-D9FD-37E8-92E2-CECDB82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1F553-62A2-BE32-BF99-87EE00F6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D6A5C95C-63B6-C3B5-C460-83936CB5E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94" y="304966"/>
            <a:ext cx="1108800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2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B6BE-E349-05CB-AE98-04E6F4B2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61DE-94D9-B233-603B-70DF89C4A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6136F-5277-356B-0F9A-20A5FA0F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10A0-BEC6-975A-5120-1F7EF720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8FB5-2904-B8CB-08F7-2FEE5137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9326-2759-B2AC-4926-90172203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3AE3C-A1CB-1C20-5AA1-39B1FC8A9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6724-7D28-4EF5-17D3-0E922ACD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23C9-30BD-566E-D03A-A4106750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DBAE3-182B-F644-3441-0BABC8C5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04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BD10-4F64-1175-AC10-087BE297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A1C3D-DE1D-3210-3895-40F7EF4F7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B45D2-BBCF-FFFB-C83A-B9CD54022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A50B4-1506-33D4-9777-95456D03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893C-B424-6F73-552D-5387F4CF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D1D9E-8671-2E91-521C-0FBC7812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1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9539-FEC6-8E67-1A7D-890A0F13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B9484-910E-040A-15C6-E1E2B801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AB792-7336-7412-5498-0281566EC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14BF-4049-59CE-976B-97568E092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C5706-28A3-5E25-35ED-57F8FCB3C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3B213-69AB-094A-C7B8-147BB9CD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F9CF7-3E08-E8ED-8D14-92F6D2A7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31E0C-EE2E-BFA7-C277-5BE64E56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53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6EFF-5C0B-71A3-975E-140C104D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D4948-4D7F-A1FD-E0A6-B5238EC2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DCE37-E143-C30F-A9B0-F96C1E3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95BE0-6C82-CC53-0677-A15EB532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71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FA58A-2C87-9281-5A98-E9067F3B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D3693-966C-6FF5-3E36-D393EE64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FD26B-FF4B-90BE-9DD1-A0F18A47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2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4218-E45B-C8E3-9E07-B8F42E76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1711C-B676-4D5B-D3E2-C200F3413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388D-2E23-A17A-1DD8-6C3511E7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4695-827D-8E7D-9286-060E4742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69839-A951-1761-81F5-F2C611F2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896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C186-073F-C08E-2061-BEF805E3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EC218-47B6-BBF7-1A38-FF97BE4A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BBE38-C709-092C-7A3A-34ED9A775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21DDB-929A-5A04-AD8B-0AE1A7D1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C3B5C-4B5E-2788-127B-789ED497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E4D2A-C807-8347-E8A0-E7BFD7E5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51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4ABB-B97A-A69A-FBA6-E601708A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C3E82-4C8F-948E-5B6E-2BDAD903F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3EAF6-3704-0CD5-AAE1-BDBFB282E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0F873-A6B9-BC33-F73F-11A49DBC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D4185-FE79-1F64-D804-6907D9C0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565B1-2C59-AD08-55B0-70A9DE2C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87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1AC1-7C18-780A-98AC-BF9DB9BB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7CE6D-EE81-4952-0438-69C42AB1B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821CD-4C79-9CF0-BAB2-A33ADBB2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A02F-58EA-DACE-5E58-6BCB857F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A0F49-191D-6CB0-2B21-568AF4EC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6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CFA89-8C50-E0EE-F437-B9070A075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FDC3C-7E6E-C548-7E14-2024EF086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CC2CB-65E7-2C95-8730-9F0D54D9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E8228-7CDB-B876-7B90-07657010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B06C-3230-96C2-B139-25795119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70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421C-14B9-4B7F-D535-430079825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2670E-ABA7-375D-1296-5A0B94025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EEE3-FFFF-3F74-CAFB-8B90152B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CD9D7-2AAE-75DD-566B-B27A82D1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40730-CB04-E6AB-E71B-D768AC92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60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662D-9653-BEDA-B942-63BE780A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FE73-D8BA-6B51-A0E0-48948A694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212E6-F7AE-3FBE-7C25-1242E0990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8C2D7-2463-135F-CF6B-B2BABA1E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1572A-E106-CCAB-30CC-FC745BF0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1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1C80-4209-2982-31B9-71C41ADE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C5698-EF5F-10CC-72B4-3B4EED131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18A9B-1CC0-4707-242C-0D345F10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4C423-60FE-FAA7-D252-11B86ECA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FC20-B230-8A09-2C4F-A23FCD26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049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A663-47D0-29C5-D95C-E3A78911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4794-B382-0BAC-8A09-5FCD8AA8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A005E-F18F-DE5A-37AB-E2C9B0F57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F1C52-7F3C-EEDF-F12C-B6FDFDC7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D571E-507E-52F4-2A68-80A0CDA5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0CA61-965F-FE55-FDE7-241F256E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66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BC5A-7471-0CD0-17EA-A5A8B23A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CF1DC-0244-7A57-9472-CEBDE0CC1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DAA21-1249-693F-5451-F6F0F9F32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66DAC-9785-FC79-B434-A2C192694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DDA55-5ADF-FE6B-AB88-8AF987587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E935A-9C4F-A35A-FAFE-AB0EB00B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A754A-8581-8C03-8155-9874CBBD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6026C-4598-90C6-D78A-B43A8A60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33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9C97-6179-F667-3A3E-1AD130CB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B3536-4E61-B614-0626-A65F5F78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CD2FE-AF0B-A1FC-BAB2-7262A62A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C0D6F-9D79-4A0F-18E5-2EF91FEC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2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EB0D0-A647-3ADD-1531-A9600910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6805-DCF5-79F5-34DC-69B33737D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B6FE2-A576-ECA4-928F-8819FDBC5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76775-372E-BB8F-7326-71981FA6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86F6F-6E1B-AE63-3537-1A9AAF7B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BD2CE-BC37-27F9-C079-E429B121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0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1F89-ED47-D5E2-AC6F-FB53E31C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E6F30-B017-4507-D65A-5423A829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E62D-BB11-5B56-408E-989C96D9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96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FC38-1C4E-BF8B-19F7-167D8C4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5D2E-D2A9-F1CB-7B84-F6D1CFB82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217CA-A138-A491-E214-63EFBCF9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8EF7A-3549-E595-F073-E47CDAF2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28ACD-AF8E-E0E7-7E67-8033A61B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5FF7E-D2AE-4293-1EE9-BE405C99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66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1139-F6E8-3E4D-A1DD-69629371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46FC0-9AA4-B15D-849B-521405BCD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B7D31-DC50-662B-062E-527B371EE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B0C34-3618-5F85-9A6C-A463DED3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A9C7F-FEC0-A8C3-266C-A2F61007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502D2-B262-7C14-201F-93DCE7ED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092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CFFF-8F91-0355-03A4-B01F2FE5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187A9-DE0F-C5B8-9081-25A7BDFDC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E28FE-3AEE-325E-62F4-1BB46BFD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F10A2-8CA1-3DA5-1E45-CBF1C903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EC91C-359A-D141-AA2D-26D5AC3D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1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F62A6-39A9-6F13-9388-3CB0A893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247F0-E4CF-7AEF-D1B0-3C3219029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9C2A4-11A9-3C8E-2D8F-9095C941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55A1E-306A-3337-2279-78C93527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407B-16BC-D813-549B-606342F3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36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628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1590B-4EC1-8CA2-56EE-9246BE11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2DEA-6683-35B0-8774-4D71C8B8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294C9-9BE2-176F-2456-78D21478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AB7C-8276-343E-8F1E-B2677729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4FE18-11C5-592D-9279-788896CB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65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C1C0-E994-2735-F50F-46953C87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C11F-572C-1A82-5BAD-29E9B2CA3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3201-80F7-F7EF-CFF7-FF5F2D9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92392-2BE7-2605-F67B-781D37BD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4CCE-05C7-08F5-5308-0796F5D2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63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1808-96B0-ABBF-E826-5A94B12E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DCBD6-9000-73E8-0F71-F1BA4CF0D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C4F9B-82C5-56E3-8533-2521B5A24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082D4-F162-C03F-E1C7-E773DE41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6D365-D0A5-020E-B84B-12B3451E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7C5F6-D71B-5F37-9B11-D6D80F11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35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8C668-9DC2-DBFA-74DC-1C43AD3C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D052-EAFD-61C5-1718-DDBA25675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A67BC-C65C-1C9D-E0A3-25AE87531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60FF6-3C3B-8190-EDAE-4E29B11E6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BAFF3-CA3A-CF92-5081-6534CE6B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52676D-D199-5080-EA57-E47A64E7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29B72-EC1F-2BDB-870E-BDD7DEBC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EF4BF-71DD-0120-B757-94AAE04D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6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F949-5919-5C42-E91F-17765A3F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FA8E6-C3EB-96F1-A94B-8886AA7AE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BC1D6-5E91-84BC-553B-746724CA5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88315-CCC0-E358-8D72-9F2E2F7F6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99E941-A542-BEEB-06C5-61DB836A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1E8D3-8DFB-B649-C2DE-E6FCE66F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F9C82-7B62-2224-339A-9AB4D4C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CA42D-ED04-4BBA-9A9D-540D2515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262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DF258-DF12-CE58-DF5F-BA9794A6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F121B-3A5D-0215-5D18-87D2C512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29D9B-973D-F3DA-D381-E2E08B31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BEF64-73C6-B88D-84E1-B2B66FBF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441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3072E-206B-1122-CDC7-2CD4A590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8FB9F-2BDD-8810-B9BA-9886212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CD2E2-87BC-164E-6A87-B2422C6C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6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4F64-6182-D41C-F761-09429586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91CCC-3491-CC82-828D-FEC6A36C1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81B5D-B4AE-C785-3150-FF8E3C665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56EE9-8122-1E07-547C-6B305EC0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FA1F8-EFDF-3F94-0189-ABD3BEDA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AB6C9-8081-EB0A-4CBE-2963A0B4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3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DEB7-B7E2-8715-6BC3-3D9DE631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F39F1-D0F8-21A8-8738-28E6B6463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2DCEA-7CD3-432F-C51D-D8000D1EF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BF07C-28BC-5F97-18F0-D52E3F2B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E9F34-6089-39B9-620D-0133454C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FC403-370B-507A-203E-E9AE8342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7719-4F00-4310-5D6B-B7856624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C2389-90B1-E483-98BD-FBC6F6E87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D94EF-D6F5-E49F-1EC5-F14C923A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50A33-8312-FBF3-C69A-AE74F970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2C685-B4E7-4A1A-8014-3CC2AFFB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83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5D9F1-980E-9EFB-DBEB-3163494DD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A3815-FA5C-13DC-55F0-60801E0F9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CA1BD-8820-2C9D-043F-AFD53FCB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468EF-46E8-466D-9C39-E8297CDBEED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2D54A-3FF6-8CE2-3806-3B5AF1D9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46C5B-116C-C082-BB83-17962CCD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E81CF4-2861-497A-8475-8F0E6955D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68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BC85-5A43-3EAA-01EF-3E70B63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5B6B8-E6C2-C118-0D3C-E5A5AF3A6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F648A-563A-9251-EAFB-82A64F79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25F7-D9FD-37E8-92E2-CECDB82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1F553-62A2-BE32-BF99-87EE00F6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D6A5C95C-63B6-C3B5-C460-83936CB5E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94" y="304966"/>
            <a:ext cx="1108800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2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B6BE-E349-05CB-AE98-04E6F4B2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61DE-94D9-B233-603B-70DF89C4A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6136F-5277-356B-0F9A-20A5FA0F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10A0-BEC6-975A-5120-1F7EF720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8FB5-2904-B8CB-08F7-2FEE5137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9326-2759-B2AC-4926-90172203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3AE3C-A1CB-1C20-5AA1-39B1FC8A9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6724-7D28-4EF5-17D3-0E922ACD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23C9-30BD-566E-D03A-A4106750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DBAE3-182B-F644-3441-0BABC8C5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04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BD10-4F64-1175-AC10-087BE297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A1C3D-DE1D-3210-3895-40F7EF4F7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B45D2-BBCF-FFFB-C83A-B9CD54022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A50B4-1506-33D4-9777-95456D03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893C-B424-6F73-552D-5387F4CF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D1D9E-8671-2E91-521C-0FBC7812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1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F3EC-908D-FBA2-14A4-CDF09686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C0209-CBFE-4B78-3BED-AA8CF17C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6E3C3-7B91-1A9B-EA3F-095C587A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88CA3-196D-9726-49B1-6E6AC8FD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00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9539-FEC6-8E67-1A7D-890A0F13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B9484-910E-040A-15C6-E1E2B801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AB792-7336-7412-5498-0281566EC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14BF-4049-59CE-976B-97568E092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C5706-28A3-5E25-35ED-57F8FCB3C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3B213-69AB-094A-C7B8-147BB9CD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F9CF7-3E08-E8ED-8D14-92F6D2A7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31E0C-EE2E-BFA7-C277-5BE64E56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53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6EFF-5C0B-71A3-975E-140C104D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D4948-4D7F-A1FD-E0A6-B5238EC2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DCE37-E143-C30F-A9B0-F96C1E3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95BE0-6C82-CC53-0677-A15EB532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7180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FA58A-2C87-9281-5A98-E9067F3B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D3693-966C-6FF5-3E36-D393EE64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FD26B-FF4B-90BE-9DD1-A0F18A47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22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C186-073F-C08E-2061-BEF805E3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EC218-47B6-BBF7-1A38-FF97BE4A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BBE38-C709-092C-7A3A-34ED9A775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21DDB-929A-5A04-AD8B-0AE1A7D1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C3B5C-4B5E-2788-127B-789ED497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E4D2A-C807-8347-E8A0-E7BFD7E5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515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4ABB-B97A-A69A-FBA6-E601708A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C3E82-4C8F-948E-5B6E-2BDAD903F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3EAF6-3704-0CD5-AAE1-BDBFB282E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0F873-A6B9-BC33-F73F-11A49DBC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D4185-FE79-1F64-D804-6907D9C0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565B1-2C59-AD08-55B0-70A9DE2C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87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1AC1-7C18-780A-98AC-BF9DB9BB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7CE6D-EE81-4952-0438-69C42AB1B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821CD-4C79-9CF0-BAB2-A33ADBB2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A02F-58EA-DACE-5E58-6BCB857F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A0F49-191D-6CB0-2B21-568AF4EC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64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CFA89-8C50-E0EE-F437-B9070A075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FDC3C-7E6E-C548-7E14-2024EF086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CC2CB-65E7-2C95-8730-9F0D54D9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E8228-7CDB-B876-7B90-07657010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B06C-3230-96C2-B139-25795119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704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421C-14B9-4B7F-D535-430079825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2670E-ABA7-375D-1296-5A0B94025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EEE3-FFFF-3F74-CAFB-8B90152B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CD9D7-2AAE-75DD-566B-B27A82D1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40730-CB04-E6AB-E71B-D768AC92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60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662D-9653-BEDA-B942-63BE780A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FE73-D8BA-6B51-A0E0-48948A694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212E6-F7AE-3FBE-7C25-1242E0990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8C2D7-2463-135F-CF6B-B2BABA1E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1572A-E106-CCAB-30CC-FC745BF0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16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01C80-4209-2982-31B9-71C41ADE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C5698-EF5F-10CC-72B4-3B4EED131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18A9B-1CC0-4707-242C-0D345F10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4C423-60FE-FAA7-D252-11B86ECA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FC20-B230-8A09-2C4F-A23FCD26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04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1E5F1-0EE8-AEAC-75D0-928ACC8B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11A76-B871-8CF2-C88B-DE5D9353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C3263-6F03-B2C3-02EB-5998D110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959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A663-47D0-29C5-D95C-E3A78911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4794-B382-0BAC-8A09-5FCD8AA8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A005E-F18F-DE5A-37AB-E2C9B0F57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F1C52-7F3C-EEDF-F12C-B6FDFDC7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D571E-507E-52F4-2A68-80A0CDA5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0CA61-965F-FE55-FDE7-241F256E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66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BC5A-7471-0CD0-17EA-A5A8B23A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CF1DC-0244-7A57-9472-CEBDE0CC1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DAA21-1249-693F-5451-F6F0F9F32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66DAC-9785-FC79-B434-A2C192694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DDA55-5ADF-FE6B-AB88-8AF987587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E935A-9C4F-A35A-FAFE-AB0EB00B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A754A-8581-8C03-8155-9874CBBD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6026C-4598-90C6-D78A-B43A8A60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33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9C97-6179-F667-3A3E-1AD130CB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B3536-4E61-B614-0626-A65F5F78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CD2FE-AF0B-A1FC-BAB2-7262A62A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C0D6F-9D79-4A0F-18E5-2EF91FEC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29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C1F89-ED47-D5E2-AC6F-FB53E31C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E6F30-B017-4507-D65A-5423A829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E62D-BB11-5B56-408E-989C96D9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960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FC38-1C4E-BF8B-19F7-167D8C4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5D2E-D2A9-F1CB-7B84-F6D1CFB82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217CA-A138-A491-E214-63EFBCF9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8EF7A-3549-E595-F073-E47CDAF2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28ACD-AF8E-E0E7-7E67-8033A61B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5FF7E-D2AE-4293-1EE9-BE405C99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664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1139-F6E8-3E4D-A1DD-69629371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46FC0-9AA4-B15D-849B-521405BCD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B7D31-DC50-662B-062E-527B371EE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B0C34-3618-5F85-9A6C-A463DED3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A9C7F-FEC0-A8C3-266C-A2F61007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502D2-B262-7C14-201F-93DCE7ED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092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CFFF-8F91-0355-03A4-B01F2FE5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187A9-DE0F-C5B8-9081-25A7BDFDC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E28FE-3AEE-325E-62F4-1BB46BFD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F10A2-8CA1-3DA5-1E45-CBF1C903A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EC91C-359A-D141-AA2D-26D5AC3D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12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F62A6-39A9-6F13-9388-3CB0A893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247F0-E4CF-7AEF-D1B0-3C3219029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9C2A4-11A9-3C8E-2D8F-9095C941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55A1E-306A-3337-2279-78C93527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407B-16BC-D813-549B-606342F3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366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6057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F5A588-BA41-B462-6A61-3139087CA5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CCA78B-63A6-5532-5158-CF15D7FFA2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8000">
                <a:sysClr val="window" lastClr="FFFFFF"/>
              </a:gs>
              <a:gs pos="90000">
                <a:schemeClr val="accent1"/>
              </a:gs>
            </a:gsLst>
            <a:path path="circle">
              <a:fillToRect l="50000" t="50000" r="50000" b="50000"/>
            </a:path>
          </a:gradFill>
          <a:ln w="190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F116C493-3B9E-58B0-3CF2-D2264439B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8250"/>
          <a:stretch/>
        </p:blipFill>
        <p:spPr>
          <a:xfrm>
            <a:off x="696000" y="0"/>
            <a:ext cx="10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4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6F10-E58C-DD41-B3DD-631732B6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A2B1A-A7B2-F8B6-D3A4-FB8AEEC2C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EE154-B06F-5302-F206-1AE80B7B0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31BF3-FE10-ACA5-65A2-F8BB5217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2F45B-5C26-25C7-42E8-60C50B0C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67AA1-78D3-D074-41B3-D1E81DF7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5340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F5A588-BA41-B462-6A61-3139087CA5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C5DAB059-722F-BA4A-8F35-AACA30C44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77" r="6581" b="255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6FD27D-EDB9-2911-BDB0-9FC07D3CA3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62000"/>
                </a:schemeClr>
              </a:gs>
              <a:gs pos="74000">
                <a:schemeClr val="accent1">
                  <a:alpha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38EDEE33-FDCD-C0A2-9247-C286998F8B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94" y="304966"/>
            <a:ext cx="1108800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98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F5A588-BA41-B462-6A61-3139087CA5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5DFE18A-2542-EECF-1832-A856BFBF2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77" r="6581" b="25577"/>
          <a:stretch/>
        </p:blipFill>
        <p:spPr>
          <a:xfrm>
            <a:off x="-2" y="0"/>
            <a:ext cx="12192001" cy="6858000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592A7D-6C1F-AB93-CC8E-64CB85E909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90000">
                <a:schemeClr val="bg1"/>
              </a:gs>
              <a:gs pos="8847">
                <a:srgbClr val="FFFFFF">
                  <a:alpha val="90000"/>
                </a:srgbClr>
              </a:gs>
              <a:gs pos="20000">
                <a:schemeClr val="bg1"/>
              </a:gs>
              <a:gs pos="1000">
                <a:srgbClr val="FFFFFF">
                  <a:alpha val="50000"/>
                </a:srgbClr>
              </a:gs>
              <a:gs pos="1000">
                <a:schemeClr val="bg1">
                  <a:alpha val="40000"/>
                </a:schemeClr>
              </a:gs>
              <a:gs pos="78000">
                <a:schemeClr val="bg1"/>
              </a:gs>
              <a:gs pos="100000">
                <a:schemeClr val="bg1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DCC2CD35-D0EF-B77B-7A3E-FC2BD87BC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06" y="304966"/>
            <a:ext cx="1107996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155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9477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1107D2-1DEF-F37E-C345-0C1698DC48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356E0-63E6-80A5-276A-BC50177635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8000">
                <a:sysClr val="window" lastClr="FFFFFF"/>
              </a:gs>
              <a:gs pos="90000">
                <a:schemeClr val="accent2"/>
              </a:gs>
            </a:gsLst>
            <a:path path="circle">
              <a:fillToRect l="50000" t="50000" r="50000" b="50000"/>
            </a:path>
          </a:gradFill>
          <a:ln w="190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E623ED00-4939-942A-4A73-E2209EA99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8250"/>
          <a:stretch/>
        </p:blipFill>
        <p:spPr>
          <a:xfrm>
            <a:off x="696000" y="0"/>
            <a:ext cx="10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776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1107D2-1DEF-F37E-C345-0C1698DC48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50AA7F56-36B1-FDE4-6739-8B96F497C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77" r="6581" b="255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295296-B50C-D4B2-FCEB-A60F53A1CC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62000"/>
                </a:schemeClr>
              </a:gs>
              <a:gs pos="74000">
                <a:schemeClr val="accent2">
                  <a:alpha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4B32AFC9-3880-4B99-1C2C-FF723C63DC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94" y="304966"/>
            <a:ext cx="1108800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79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1107D2-1DEF-F37E-C345-0C1698DC48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32C437D7-9B30-C098-B586-8E7EAD7F5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77" r="6581" b="25577"/>
          <a:stretch/>
        </p:blipFill>
        <p:spPr>
          <a:xfrm>
            <a:off x="-2" y="0"/>
            <a:ext cx="12192001" cy="6858000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C36E01-3AEF-4B14-A672-EF8C533A7C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90000">
                <a:schemeClr val="bg1"/>
              </a:gs>
              <a:gs pos="8847">
                <a:srgbClr val="FFFFFF">
                  <a:alpha val="90000"/>
                </a:srgbClr>
              </a:gs>
              <a:gs pos="20000">
                <a:schemeClr val="bg1"/>
              </a:gs>
              <a:gs pos="1000">
                <a:srgbClr val="FFFFFF">
                  <a:alpha val="50000"/>
                </a:srgbClr>
              </a:gs>
              <a:gs pos="1000">
                <a:schemeClr val="bg1">
                  <a:alpha val="40000"/>
                </a:schemeClr>
              </a:gs>
              <a:gs pos="78000">
                <a:schemeClr val="bg1"/>
              </a:gs>
              <a:gs pos="100000">
                <a:schemeClr val="bg1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ircle&#10;&#10;Description automatically generated">
            <a:extLst>
              <a:ext uri="{FF2B5EF4-FFF2-40B4-BE49-F238E27FC236}">
                <a16:creationId xmlns:a16="http://schemas.microsoft.com/office/drawing/2014/main" id="{B7E39CAE-5E59-2358-8BEA-DBA49065F9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06" y="304966"/>
            <a:ext cx="1107996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8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AEAA-1DDF-E429-7522-D7B0D3EB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09DAB7-28CE-D9DD-06D3-F17B87B92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2BA7-6C62-5220-73E6-1E7AF95AB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E617D-513F-980D-655C-B1BBE807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330F9-A755-CAE1-3AF6-71AB8B0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98A45-07BB-FABA-B8B2-B7280D8B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6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5F243-B15F-21B9-BFE5-FC006761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A0E6-3313-CB4E-242D-C5B97E7D5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65DD0-06B2-9099-47B8-D53FFA71E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D910-B439-4DC4-854C-2AC2A9F6E873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537DF-357A-DAA4-7320-04D1A1080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D1219-E568-674B-2A93-6F3D524DB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41BD9-C3C6-4E03-915B-A4AA066D38B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766B4329-6225-3A26-BF60-87D57A3BC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77" r="6581" b="25577"/>
          <a:stretch/>
        </p:blipFill>
        <p:spPr>
          <a:xfrm>
            <a:off x="-2" y="0"/>
            <a:ext cx="12192001" cy="685800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284D14-C8A3-953E-4EE3-8BA1AEFE73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90000">
                <a:schemeClr val="bg1"/>
              </a:gs>
              <a:gs pos="8847">
                <a:srgbClr val="FFFFFF">
                  <a:alpha val="90000"/>
                </a:srgbClr>
              </a:gs>
              <a:gs pos="20000">
                <a:schemeClr val="bg1"/>
              </a:gs>
              <a:gs pos="1000">
                <a:srgbClr val="FFFFFF">
                  <a:alpha val="50000"/>
                </a:srgbClr>
              </a:gs>
              <a:gs pos="1000">
                <a:schemeClr val="bg1">
                  <a:alpha val="40000"/>
                </a:schemeClr>
              </a:gs>
              <a:gs pos="78000">
                <a:schemeClr val="bg1"/>
              </a:gs>
              <a:gs pos="100000">
                <a:schemeClr val="bg1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Circle&#10;&#10;Description automatically generated">
            <a:extLst>
              <a:ext uri="{FF2B5EF4-FFF2-40B4-BE49-F238E27FC236}">
                <a16:creationId xmlns:a16="http://schemas.microsoft.com/office/drawing/2014/main" id="{9D5C0CCB-226C-046E-AE6B-621531D83E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06" y="304966"/>
            <a:ext cx="1107996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7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88AB321-E5E4-3D08-1BE0-67C0A533DD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8000">
                <a:sysClr val="window" lastClr="FFFFFF"/>
              </a:gs>
              <a:gs pos="90000">
                <a:srgbClr val="E6007E">
                  <a:alpha val="39000"/>
                </a:srgbClr>
              </a:gs>
            </a:gsLst>
            <a:path path="circle">
              <a:fillToRect l="50000" t="50000" r="50000" b="50000"/>
            </a:path>
          </a:gradFill>
          <a:ln w="190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710754F1-914F-0C30-8B00-686E85AB6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8250"/>
          <a:stretch/>
        </p:blipFill>
        <p:spPr>
          <a:xfrm>
            <a:off x="696000" y="0"/>
            <a:ext cx="10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2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1C8F18-5CD6-3041-849E-172AA861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D381F-5060-603C-6623-0E7F7F7FE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37C4D-9644-86A4-16AB-165F12171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6CA1-1F45-1BDF-57D3-66DCF8668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F2F2-5B31-3D51-7763-A684BE779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6F034824-839D-FBD1-5FE8-014E13D79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77" r="6581" b="255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7B1B92-339E-F187-EF0C-5615B2A79B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alpha val="62000"/>
                </a:schemeClr>
              </a:gs>
              <a:gs pos="74000">
                <a:schemeClr val="accent3">
                  <a:alpha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2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F03FE4-5C01-4D81-FFF1-CC88469376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ysClr val="window" lastClr="FFFFFF"/>
              </a:gs>
              <a:gs pos="63000">
                <a:srgbClr val="E6007E">
                  <a:alpha val="39000"/>
                </a:srgbClr>
              </a:gs>
            </a:gsLst>
            <a:path path="circle">
              <a:fillToRect l="50000" t="50000" r="50000" b="50000"/>
            </a:path>
          </a:gradFill>
          <a:ln w="190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FE3DD-31A6-F572-0E83-B2A8D95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2ACBA-BADB-E049-2E7C-0ECAD651B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7E384-2041-A614-4D45-7B3424C10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C9FC8-50B0-8874-73B6-1622F9A6A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712F-79F1-BD97-CA74-A4D08B96A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Circle&#10;&#10;Description automatically generated">
            <a:extLst>
              <a:ext uri="{FF2B5EF4-FFF2-40B4-BE49-F238E27FC236}">
                <a16:creationId xmlns:a16="http://schemas.microsoft.com/office/drawing/2014/main" id="{1C74947A-3CA2-0E4E-3A25-B4BD3677C6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E9A728-0E3B-B10D-9448-EC8B27326010}"/>
              </a:ext>
            </a:extLst>
          </p:cNvPr>
          <p:cNvSpPr/>
          <p:nvPr userDrawn="1"/>
        </p:nvSpPr>
        <p:spPr>
          <a:xfrm>
            <a:off x="17030700" y="404019"/>
            <a:ext cx="12192000" cy="6858000"/>
          </a:xfrm>
          <a:prstGeom prst="rect">
            <a:avLst/>
          </a:prstGeom>
          <a:gradFill>
            <a:gsLst>
              <a:gs pos="32000">
                <a:sysClr val="window" lastClr="FFFFFF"/>
              </a:gs>
              <a:gs pos="63000">
                <a:srgbClr val="E6007E">
                  <a:alpha val="39000"/>
                </a:srgbClr>
              </a:gs>
            </a:gsLst>
            <a:path path="circle">
              <a:fillToRect l="50000" t="50000" r="50000" b="50000"/>
            </a:path>
          </a:gradFill>
          <a:ln w="190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49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88AB321-E5E4-3D08-1BE0-67C0A533DD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8000">
                <a:sysClr val="window" lastClr="FFFFFF"/>
              </a:gs>
              <a:gs pos="90000">
                <a:srgbClr val="E6007E">
                  <a:alpha val="39000"/>
                </a:srgbClr>
              </a:gs>
            </a:gsLst>
            <a:path path="circle">
              <a:fillToRect l="50000" t="50000" r="50000" b="50000"/>
            </a:path>
          </a:gradFill>
          <a:ln w="190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710754F1-914F-0C30-8B00-686E85AB6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8250"/>
          <a:stretch/>
        </p:blipFill>
        <p:spPr>
          <a:xfrm>
            <a:off x="696000" y="0"/>
            <a:ext cx="1080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2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1C8F18-5CD6-3041-849E-172AA861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D381F-5060-603C-6623-0E7F7F7FE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37C4D-9644-86A4-16AB-165F12171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BDA8-9F94-4407-8DC3-346032A1BF17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6CA1-1F45-1BDF-57D3-66DCF8668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F2F2-5B31-3D51-7763-A684BE779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D6A7A-07F2-4052-A86A-860EF59446D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6F034824-839D-FBD1-5FE8-014E13D79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77" r="6581" b="2557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7B1B92-339E-F187-EF0C-5615B2A79B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alpha val="62000"/>
                </a:schemeClr>
              </a:gs>
              <a:gs pos="74000">
                <a:schemeClr val="accent3">
                  <a:alpha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2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B255A3-2F7D-EBAF-25BD-A70587EDBC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ysClr val="window" lastClr="FFFFFF"/>
              </a:gs>
              <a:gs pos="63000">
                <a:srgbClr val="E6007E">
                  <a:alpha val="39000"/>
                </a:srgbClr>
              </a:gs>
            </a:gsLst>
            <a:path path="circle">
              <a:fillToRect l="50000" t="50000" r="50000" b="50000"/>
            </a:path>
          </a:gradFill>
          <a:ln w="190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FE3DD-31A6-F572-0E83-B2A8D95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2ACBA-BADB-E049-2E7C-0ECAD651B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7E384-2041-A614-4D45-7B3424C10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4655-D4D8-4E18-81FA-570B44F4C75C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C9FC8-50B0-8874-73B6-1622F9A6A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712F-79F1-BD97-CA74-A4D08B96A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A718-4C56-4950-B83E-5617C631E78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Circle&#10;&#10;Description automatically generated">
            <a:extLst>
              <a:ext uri="{FF2B5EF4-FFF2-40B4-BE49-F238E27FC236}">
                <a16:creationId xmlns:a16="http://schemas.microsoft.com/office/drawing/2014/main" id="{1C74947A-3CA2-0E4E-3A25-B4BD3677C6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9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8F4D95-56F1-B7A8-8FF3-C56D280BB7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chemeClr val="bg1"/>
              </a:gs>
              <a:gs pos="63000">
                <a:schemeClr val="accent1">
                  <a:alpha val="39000"/>
                </a:schemeClr>
              </a:gs>
            </a:gsLst>
            <a:path path="circle">
              <a:fillToRect l="50000" t="50000" r="50000" b="50000"/>
            </a:path>
          </a:gradFill>
          <a:ln w="1905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12" descr="Circle&#10;&#10;Description automatically generated">
            <a:extLst>
              <a:ext uri="{FF2B5EF4-FFF2-40B4-BE49-F238E27FC236}">
                <a16:creationId xmlns:a16="http://schemas.microsoft.com/office/drawing/2014/main" id="{A41342FD-719C-EB16-B4EC-979C8939DC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CF4AD3-FD17-458C-181B-EFBEC76DE3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chemeClr val="bg1"/>
              </a:gs>
              <a:gs pos="63000">
                <a:schemeClr val="accent2">
                  <a:alpha val="39000"/>
                </a:schemeClr>
              </a:gs>
            </a:gsLst>
            <a:path path="circle">
              <a:fillToRect l="50000" t="50000" r="50000" b="50000"/>
            </a:path>
          </a:gradFill>
          <a:ln w="1905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11" descr="Circle&#10;&#10;Description automatically generated">
            <a:extLst>
              <a:ext uri="{FF2B5EF4-FFF2-40B4-BE49-F238E27FC236}">
                <a16:creationId xmlns:a16="http://schemas.microsoft.com/office/drawing/2014/main" id="{A90A6189-B437-48DD-1936-C1BF9DCFD2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85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44959-E0E4-048F-7EA8-26B329FC51E4}"/>
              </a:ext>
            </a:extLst>
          </p:cNvPr>
          <p:cNvSpPr txBox="1"/>
          <p:nvPr/>
        </p:nvSpPr>
        <p:spPr>
          <a:xfrm>
            <a:off x="2836985" y="2875002"/>
            <a:ext cx="6518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Portfolio report</a:t>
            </a:r>
          </a:p>
          <a:p>
            <a:pPr algn="ctr"/>
            <a:r>
              <a:rPr lang="en-GB" sz="48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September 2022 </a:t>
            </a:r>
            <a:endParaRPr lang="en-GB" sz="1200" b="1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0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A14F87C0-7CA3-3221-8CB7-6F17EB0C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06" y="304966"/>
            <a:ext cx="1107996" cy="1107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7EEAE5-7300-75A6-743D-3B7833E42844}"/>
              </a:ext>
            </a:extLst>
          </p:cNvPr>
          <p:cNvSpPr txBox="1"/>
          <p:nvPr/>
        </p:nvSpPr>
        <p:spPr>
          <a:xfrm>
            <a:off x="492369" y="304966"/>
            <a:ext cx="8994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Funding 22/23 </a:t>
            </a:r>
            <a:endParaRPr lang="en-GB" b="1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AFE6D6-F7EF-F6E3-CBA1-C36016E01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76789"/>
              </p:ext>
            </p:extLst>
          </p:nvPr>
        </p:nvGraphicFramePr>
        <p:xfrm>
          <a:off x="1171864" y="3113289"/>
          <a:ext cx="9359996" cy="3337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1230">
                  <a:extLst>
                    <a:ext uri="{9D8B030D-6E8A-4147-A177-3AD203B41FA5}">
                      <a16:colId xmlns:a16="http://schemas.microsoft.com/office/drawing/2014/main" val="3726643338"/>
                    </a:ext>
                  </a:extLst>
                </a:gridCol>
                <a:gridCol w="2041706">
                  <a:extLst>
                    <a:ext uri="{9D8B030D-6E8A-4147-A177-3AD203B41FA5}">
                      <a16:colId xmlns:a16="http://schemas.microsoft.com/office/drawing/2014/main" val="1540778634"/>
                    </a:ext>
                  </a:extLst>
                </a:gridCol>
                <a:gridCol w="1867060">
                  <a:extLst>
                    <a:ext uri="{9D8B030D-6E8A-4147-A177-3AD203B41FA5}">
                      <a16:colId xmlns:a16="http://schemas.microsoft.com/office/drawing/2014/main" val="129851924"/>
                    </a:ext>
                  </a:extLst>
                </a:gridCol>
              </a:tblGrid>
              <a:tr h="1052946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Totals 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Budget 22/23</a:t>
                      </a:r>
                      <a:endParaRPr lang="en-GB" sz="1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GB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Budget 23-25</a:t>
                      </a:r>
                    </a:p>
                    <a:p>
                      <a:pPr lvl="0" algn="ctr">
                        <a:buNone/>
                      </a:pPr>
                      <a:endParaRPr lang="en-GB" sz="18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67300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Foundation Budget </a:t>
                      </a:r>
                      <a:endParaRPr lang="en-US" dirty="0"/>
                    </a:p>
                    <a:p>
                      <a:pPr lvl="0" algn="l"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(including funds carried over 2021/22)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£5,314,683 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3981"/>
                  </a:ext>
                </a:extLst>
              </a:tr>
              <a:tr h="354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Total funds committed to spend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£2,943,223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£4,052,873 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667478718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  <a:latin typeface="+mj-lt"/>
                        </a:rPr>
                        <a:t>Total funds remaining to allocate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£2,371,460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80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2047849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  <a:latin typeface="+mj-lt"/>
                        </a:rPr>
                        <a:t>Total in the Foundation pipeline </a:t>
                      </a:r>
                      <a:endParaRPr lang="en-US"/>
                    </a:p>
                    <a:p>
                      <a:pPr lvl="0" algn="l">
                        <a:buNone/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(pending review or submission)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£1,676,299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£1,488,066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3069775"/>
                  </a:ext>
                </a:extLst>
              </a:tr>
              <a:tr h="4823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Balance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£695,161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23892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2187A16-3B70-63CD-5FF5-0F27BE5F1867}"/>
              </a:ext>
            </a:extLst>
          </p:cNvPr>
          <p:cNvSpPr/>
          <p:nvPr/>
        </p:nvSpPr>
        <p:spPr>
          <a:xfrm>
            <a:off x="1171864" y="1442378"/>
            <a:ext cx="9359996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20 projects supported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052DFB-0DCC-9097-5C06-C5BBE7B228F2}"/>
              </a:ext>
            </a:extLst>
          </p:cNvPr>
          <p:cNvSpPr/>
          <p:nvPr/>
        </p:nvSpPr>
        <p:spPr>
          <a:xfrm>
            <a:off x="1171864" y="2073805"/>
            <a:ext cx="9359995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£7,710,402 funding awarded </a:t>
            </a:r>
          </a:p>
        </p:txBody>
      </p:sp>
    </p:spTree>
    <p:extLst>
      <p:ext uri="{BB962C8B-B14F-4D97-AF65-F5344CB8AC3E}">
        <p14:creationId xmlns:p14="http://schemas.microsoft.com/office/powerpoint/2010/main" val="77010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A14F87C0-7CA3-3221-8CB7-6F17EB0C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06" y="304966"/>
            <a:ext cx="1107996" cy="1107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7EEAE5-7300-75A6-743D-3B7833E42844}"/>
              </a:ext>
            </a:extLst>
          </p:cNvPr>
          <p:cNvSpPr txBox="1"/>
          <p:nvPr/>
        </p:nvSpPr>
        <p:spPr>
          <a:xfrm>
            <a:off x="492369" y="304966"/>
            <a:ext cx="9414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Supported proposals </a:t>
            </a:r>
            <a:endParaRPr lang="en-GB" b="1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01B7AF-BB6F-57F2-9E24-0BFB995F576D}"/>
              </a:ext>
            </a:extLst>
          </p:cNvPr>
          <p:cNvSpPr/>
          <p:nvPr/>
        </p:nvSpPr>
        <p:spPr>
          <a:xfrm>
            <a:off x="1377640" y="5646722"/>
            <a:ext cx="4133325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Award amount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8CFA5D-62BC-788A-D3F5-2560ACF4A55C}"/>
              </a:ext>
            </a:extLst>
          </p:cNvPr>
          <p:cNvSpPr/>
          <p:nvPr/>
        </p:nvSpPr>
        <p:spPr>
          <a:xfrm>
            <a:off x="6787840" y="5645087"/>
            <a:ext cx="4133325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Duration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F6DE5B-3FDD-2779-C55D-A36274B0B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394815"/>
              </p:ext>
            </p:extLst>
          </p:nvPr>
        </p:nvGraphicFramePr>
        <p:xfrm>
          <a:off x="6401177" y="1477818"/>
          <a:ext cx="5024205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6C0761-9766-BCDF-FE5A-5327B4BB9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728471"/>
              </p:ext>
            </p:extLst>
          </p:nvPr>
        </p:nvGraphicFramePr>
        <p:xfrm>
          <a:off x="492369" y="1690255"/>
          <a:ext cx="5843776" cy="364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841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A14F87C0-7CA3-3221-8CB7-6F17EB0C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06" y="304966"/>
            <a:ext cx="1107996" cy="1107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77F775-4CF7-B736-47B7-1B123248AD9F}"/>
              </a:ext>
            </a:extLst>
          </p:cNvPr>
          <p:cNvSpPr txBox="1"/>
          <p:nvPr/>
        </p:nvSpPr>
        <p:spPr>
          <a:xfrm>
            <a:off x="492369" y="304966"/>
            <a:ext cx="6518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Funding trend</a:t>
            </a:r>
            <a:endParaRPr lang="en-GB" b="1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D58D12-829C-4489-D2C9-601650126C38}"/>
              </a:ext>
            </a:extLst>
          </p:cNvPr>
          <p:cNvSpPr/>
          <p:nvPr/>
        </p:nvSpPr>
        <p:spPr>
          <a:xfrm>
            <a:off x="712092" y="6133933"/>
            <a:ext cx="10767815" cy="4191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We have encouraged and now seeing a trend of larger investments with multi-year funding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EE3235-16B9-5679-BBFA-447F57163CAD}"/>
              </a:ext>
            </a:extLst>
          </p:cNvPr>
          <p:cNvSpPr/>
          <p:nvPr/>
        </p:nvSpPr>
        <p:spPr>
          <a:xfrm>
            <a:off x="1219200" y="1512841"/>
            <a:ext cx="2162175" cy="4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/>
              <a:t>Under £250k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2C0D7-2158-3600-3AA7-0E53F73CCC94}"/>
              </a:ext>
            </a:extLst>
          </p:cNvPr>
          <p:cNvSpPr/>
          <p:nvPr/>
        </p:nvSpPr>
        <p:spPr>
          <a:xfrm>
            <a:off x="3617912" y="1512841"/>
            <a:ext cx="2162175" cy="4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/>
              <a:t>£250k-£500k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845BAE-07B3-800D-41B3-C2175C1377D0}"/>
              </a:ext>
            </a:extLst>
          </p:cNvPr>
          <p:cNvSpPr/>
          <p:nvPr/>
        </p:nvSpPr>
        <p:spPr>
          <a:xfrm>
            <a:off x="6016624" y="1512841"/>
            <a:ext cx="2162175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/>
              <a:t>£500k-750k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69E255-6E6B-45FC-A64C-552D68D2AC14}"/>
              </a:ext>
            </a:extLst>
          </p:cNvPr>
          <p:cNvSpPr/>
          <p:nvPr/>
        </p:nvSpPr>
        <p:spPr>
          <a:xfrm>
            <a:off x="8415337" y="1512841"/>
            <a:ext cx="2162175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/>
              <a:t>Over £750k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3B99C80-353D-4AE7-9E2F-CF52209645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510816"/>
              </p:ext>
            </p:extLst>
          </p:nvPr>
        </p:nvGraphicFramePr>
        <p:xfrm>
          <a:off x="2049606" y="2462739"/>
          <a:ext cx="7934036" cy="342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218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F181C-6444-156B-5A70-F3BCCCA3BEB7}"/>
              </a:ext>
            </a:extLst>
          </p:cNvPr>
          <p:cNvSpPr txBox="1"/>
          <p:nvPr/>
        </p:nvSpPr>
        <p:spPr>
          <a:xfrm>
            <a:off x="492369" y="304966"/>
            <a:ext cx="6518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Theme and country </a:t>
            </a:r>
            <a:r>
              <a:rPr lang="en-GB" sz="66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b="1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A14F87C0-7CA3-3221-8CB7-6F17EB0C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06" y="304966"/>
            <a:ext cx="1107996" cy="11079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2AE3D3-99F1-2D73-A9C2-7A05CEE4A5AB}"/>
              </a:ext>
            </a:extLst>
          </p:cNvPr>
          <p:cNvSpPr/>
          <p:nvPr/>
        </p:nvSpPr>
        <p:spPr>
          <a:xfrm>
            <a:off x="1219200" y="5851382"/>
            <a:ext cx="9772807" cy="701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We want to encourage more proposals from the devolved nations and from some under-represented English regions such as London and the South West.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8E2787-5214-A5A2-0858-F4BC31D9930F}"/>
              </a:ext>
            </a:extLst>
          </p:cNvPr>
          <p:cNvSpPr/>
          <p:nvPr/>
        </p:nvSpPr>
        <p:spPr>
          <a:xfrm>
            <a:off x="533446" y="1510649"/>
            <a:ext cx="2162175" cy="4191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Mental health and wellbeing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2013E3-2196-C308-C5F8-6BB9D622CC52}"/>
              </a:ext>
            </a:extLst>
          </p:cNvPr>
          <p:cNvSpPr/>
          <p:nvPr/>
        </p:nvSpPr>
        <p:spPr>
          <a:xfrm>
            <a:off x="5014912" y="1510649"/>
            <a:ext cx="2162175" cy="4191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Early support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D51AFB-78B1-8064-98A3-A18CAE8D5927}"/>
              </a:ext>
            </a:extLst>
          </p:cNvPr>
          <p:cNvSpPr/>
          <p:nvPr/>
        </p:nvSpPr>
        <p:spPr>
          <a:xfrm>
            <a:off x="7255645" y="1510649"/>
            <a:ext cx="2162175" cy="419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Children in and leaving care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F239F6-898F-01C3-30BB-A60B4998037B}"/>
              </a:ext>
            </a:extLst>
          </p:cNvPr>
          <p:cNvSpPr/>
          <p:nvPr/>
        </p:nvSpPr>
        <p:spPr>
          <a:xfrm>
            <a:off x="9496376" y="1510649"/>
            <a:ext cx="2162175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Child abuse and exploitation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394B75-B67F-B893-5A72-603AD67040EC}"/>
              </a:ext>
            </a:extLst>
          </p:cNvPr>
          <p:cNvSpPr/>
          <p:nvPr/>
        </p:nvSpPr>
        <p:spPr>
          <a:xfrm>
            <a:off x="2774179" y="1510649"/>
            <a:ext cx="2162175" cy="4191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Family support services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A0ACD65-18EE-EB3A-7FD6-C01C08C69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590299"/>
              </p:ext>
            </p:extLst>
          </p:nvPr>
        </p:nvGraphicFramePr>
        <p:xfrm>
          <a:off x="5148790" y="2632364"/>
          <a:ext cx="5549759" cy="283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83FF0A9-F103-7433-9D16-D63F816D8F73}"/>
              </a:ext>
            </a:extLst>
          </p:cNvPr>
          <p:cNvSpPr txBox="1"/>
          <p:nvPr/>
        </p:nvSpPr>
        <p:spPr>
          <a:xfrm>
            <a:off x="10824452" y="5219179"/>
            <a:ext cx="936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chemeClr val="tx1">
                    <a:lumMod val="65000"/>
                    <a:lumOff val="35000"/>
                  </a:schemeClr>
                </a:solidFill>
              </a:rPr>
              <a:t>Wales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DA990AD-D88A-2621-A8D1-91AE9A496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653768"/>
              </p:ext>
            </p:extLst>
          </p:nvPr>
        </p:nvGraphicFramePr>
        <p:xfrm>
          <a:off x="636591" y="2293290"/>
          <a:ext cx="4632272" cy="341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11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Graphic spid="15" grpId="0">
        <p:bldAsOne/>
      </p:bldGraphic>
      <p:bldP spid="17" grpId="0"/>
      <p:bldGraphic spid="1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A14F87C0-7CA3-3221-8CB7-6F17EB0C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06" y="304966"/>
            <a:ext cx="1107996" cy="11079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AF07FE-756C-DB19-CDEE-828D25BEB712}"/>
              </a:ext>
            </a:extLst>
          </p:cNvPr>
          <p:cNvSpPr txBox="1"/>
          <p:nvPr/>
        </p:nvSpPr>
        <p:spPr>
          <a:xfrm>
            <a:off x="492369" y="304966"/>
            <a:ext cx="11637107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solidFill>
                  <a:schemeClr val="accent4"/>
                </a:solidFill>
                <a:latin typeface="Verdana"/>
                <a:ea typeface="Verdana"/>
              </a:rPr>
              <a:t>Funding by directorate and type </a:t>
            </a:r>
            <a:r>
              <a:rPr lang="en-GB" sz="6600" b="1">
                <a:solidFill>
                  <a:schemeClr val="accent4"/>
                </a:solidFill>
                <a:latin typeface="Verdana"/>
                <a:ea typeface="Verdana"/>
              </a:rPr>
              <a:t> </a:t>
            </a:r>
            <a:endParaRPr lang="en-GB" b="1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EC98A-1EAC-25B1-DE82-A7DBF56BF847}"/>
              </a:ext>
            </a:extLst>
          </p:cNvPr>
          <p:cNvSpPr txBox="1"/>
          <p:nvPr/>
        </p:nvSpPr>
        <p:spPr>
          <a:xfrm>
            <a:off x="3214977" y="4968745"/>
            <a:ext cx="1914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(Adoption plus)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F42356-D6CF-4C34-D439-18A4E85BDFE7}"/>
              </a:ext>
            </a:extLst>
          </p:cNvPr>
          <p:cNvSpPr/>
          <p:nvPr/>
        </p:nvSpPr>
        <p:spPr>
          <a:xfrm>
            <a:off x="1284303" y="5652160"/>
            <a:ext cx="4133325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By directorate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5E800E-E0B6-DC66-8FBA-D6C8CD58AB2B}"/>
              </a:ext>
            </a:extLst>
          </p:cNvPr>
          <p:cNvSpPr/>
          <p:nvPr/>
        </p:nvSpPr>
        <p:spPr>
          <a:xfrm>
            <a:off x="6753643" y="5652159"/>
            <a:ext cx="4133325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By funding type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A313D4-850A-07E9-2925-3173EC13A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894125"/>
              </p:ext>
            </p:extLst>
          </p:nvPr>
        </p:nvGraphicFramePr>
        <p:xfrm>
          <a:off x="921865" y="1318260"/>
          <a:ext cx="4735830" cy="422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C4E2DCC-058A-2425-A4E8-B52B4A85F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826932"/>
              </p:ext>
            </p:extLst>
          </p:nvPr>
        </p:nvGraphicFramePr>
        <p:xfrm>
          <a:off x="5775888" y="1367062"/>
          <a:ext cx="5948853" cy="417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25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A14F87C0-7CA3-3221-8CB7-6F17EB0C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006" y="304966"/>
            <a:ext cx="1107996" cy="11079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5E3B2-100E-1749-6582-E803E1D815D5}"/>
              </a:ext>
            </a:extLst>
          </p:cNvPr>
          <p:cNvSpPr txBox="1"/>
          <p:nvPr/>
        </p:nvSpPr>
        <p:spPr>
          <a:xfrm>
            <a:off x="492369" y="304966"/>
            <a:ext cx="6518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portfolio</a:t>
            </a:r>
            <a:endParaRPr lang="en-GB" b="1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82A6E4-7F2E-D1DC-D049-FE00F50B1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751665"/>
              </p:ext>
            </p:extLst>
          </p:nvPr>
        </p:nvGraphicFramePr>
        <p:xfrm>
          <a:off x="780473" y="1520566"/>
          <a:ext cx="10631054" cy="4764024"/>
        </p:xfrm>
        <a:graphic>
          <a:graphicData uri="http://schemas.openxmlformats.org/drawingml/2006/table">
            <a:tbl>
              <a:tblPr/>
              <a:tblGrid>
                <a:gridCol w="220587">
                  <a:extLst>
                    <a:ext uri="{9D8B030D-6E8A-4147-A177-3AD203B41FA5}">
                      <a16:colId xmlns:a16="http://schemas.microsoft.com/office/drawing/2014/main" val="1514580882"/>
                    </a:ext>
                  </a:extLst>
                </a:gridCol>
                <a:gridCol w="3124801">
                  <a:extLst>
                    <a:ext uri="{9D8B030D-6E8A-4147-A177-3AD203B41FA5}">
                      <a16:colId xmlns:a16="http://schemas.microsoft.com/office/drawing/2014/main" val="2020402084"/>
                    </a:ext>
                  </a:extLst>
                </a:gridCol>
                <a:gridCol w="794088">
                  <a:extLst>
                    <a:ext uri="{9D8B030D-6E8A-4147-A177-3AD203B41FA5}">
                      <a16:colId xmlns:a16="http://schemas.microsoft.com/office/drawing/2014/main" val="3849175284"/>
                    </a:ext>
                  </a:extLst>
                </a:gridCol>
                <a:gridCol w="681905">
                  <a:extLst>
                    <a:ext uri="{9D8B030D-6E8A-4147-A177-3AD203B41FA5}">
                      <a16:colId xmlns:a16="http://schemas.microsoft.com/office/drawing/2014/main" val="554075803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315328174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805008486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2192016242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val="4232717763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172115263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538066800"/>
                    </a:ext>
                  </a:extLst>
                </a:gridCol>
              </a:tblGrid>
              <a:tr h="657104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Verdana Pro" panose="020B0604030504040204" pitchFamily="34" charset="0"/>
                        </a:rPr>
                        <a:t> ID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Verdana Pro" panose="020B0604030504040204" pitchFamily="34" charset="0"/>
                        </a:rPr>
                        <a:t> Proposal title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Verdana Pro" panose="020B0604030504040204" pitchFamily="34" charset="0"/>
                        </a:rPr>
                        <a:t> Amount Awarded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Verdana Pro" panose="020B0604030504040204" pitchFamily="34" charset="0"/>
                        </a:rPr>
                        <a:t> Start date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Verdana Pro" panose="020B0604030504040204" pitchFamily="34" charset="0"/>
                        </a:rPr>
                        <a:t> Length of awarded projects banding 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Verdana Pro" panose="020B0604030504040204" pitchFamily="34" charset="0"/>
                        </a:rPr>
                        <a:t> Thematic focus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Verdana Pro" panose="020B0604030504040204" pitchFamily="34" charset="0"/>
                        </a:rPr>
                        <a:t> Barnardos Directorate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Verdana Pro" panose="020B0604030504040204" pitchFamily="34" charset="0"/>
                        </a:rPr>
                        <a:t> Barnardos Team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Verdana Pro" panose="020B0604030504040204" pitchFamily="34" charset="0"/>
                        </a:rPr>
                        <a:t> Country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Verdana Pro" panose="020B0604030504040204" pitchFamily="34" charset="0"/>
                        </a:rPr>
                        <a:t> Learning Partner for project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98075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Adoptionplus: STEP - Supporting and Tracking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£ 228,690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30-Apr-21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Mental health and wellbeing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Subsidiary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Business Services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UK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No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821970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Leicestershire residential services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£ 257,320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01-Jun-21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3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Children in and leaving care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Midlands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England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363557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3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Agile Innovation fund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£ 100,000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09-Jul-21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Early support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D&amp;I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D&amp;I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UK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No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29419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5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Health strategy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£ 675,000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01-Apr-21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3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Mental health and wellbeing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D&amp;I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Health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UK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20974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9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Trauma Responsive Organisation Programme (TROP)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£ 237,200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01-Apr-22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 year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Mental health and wellbeing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D&amp;I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The BU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UK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No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90442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10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Young Ambassadors Programme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  75,000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23-Aug-21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 year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Mental health and wellbeing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D&amp;I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Barnardo's University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UK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No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386207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B Amplified (CPP)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£ 100,000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23-Aug-21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 year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Mental health and wellbeing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D&amp;I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Strategic Partnerships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UK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No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68108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13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National Independent Visitors Network (NIVN)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£ 281,956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01-Apr-22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3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Children in and leaving care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Operations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UK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703353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14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Essex Strategic Partnership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  75,337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10-Jan-22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 year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Children in and leaving care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D&amp;I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Strategic Partnerships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England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16168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16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Startwell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£ 774,979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01-Jan-22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Early support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Operations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England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11749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18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Child Criminal Exploitation Essex (Essex CARE)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£ 377,850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01-Apr-22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Child abuse and exploitation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Operations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England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59410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19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WRAP Development (Headstart in Hull)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£ 387,086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01-Apr-22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Mental health and wellbeing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Operations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England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13377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20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Beacon CSA Service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£ 360,000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06-Apr-22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3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Child abuse and exploitation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Central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England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19304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21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Cumbria Social Prescribing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£ 495,925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01-Aug-22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3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Mental health and wellbeing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North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England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444987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THRiVE - Tackling Education Disadvantage in NI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  90,000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01-Apr-22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 year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Early support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Northern Ireland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NI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62117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24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Big Manchester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£ 999,126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01-Jul-22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Family support services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North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England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59356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25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Positive Futures for Black and Brown young people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  30,000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01-Jul-22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 year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Mental health and wellbeing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BDU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ETS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England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115456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26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Keys To The Future (Homeless in North Lanarkshire)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£ 397,278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15-Aug-22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3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Family support services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Scotland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Scotland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404952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27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Tamkeen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£ 984,184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01-Apr-22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3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Child abuse and exploitation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Ops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CS North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England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141640"/>
                  </a:ext>
                </a:extLst>
              </a:tr>
              <a:tr h="205346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55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Health Inequalities Framework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 £ 783,471 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01-Jul-22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3 years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Early support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D&amp;I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Health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England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Verdana Pro" panose="020B0604030504040204" pitchFamily="34" charset="0"/>
                        </a:rPr>
                        <a:t>Yes</a:t>
                      </a:r>
                    </a:p>
                  </a:txBody>
                  <a:tcPr marL="9378" marR="9378" marT="93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43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rnardo'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C11F"/>
      </a:accent1>
      <a:accent2>
        <a:srgbClr val="0096A6"/>
      </a:accent2>
      <a:accent3>
        <a:srgbClr val="E6007E"/>
      </a:accent3>
      <a:accent4>
        <a:srgbClr val="7E1974"/>
      </a:accent4>
      <a:accent5>
        <a:srgbClr val="FFC000"/>
      </a:accent5>
      <a:accent6>
        <a:srgbClr val="6E9117"/>
      </a:accent6>
      <a:hlink>
        <a:srgbClr val="0563C1"/>
      </a:hlink>
      <a:folHlink>
        <a:srgbClr val="954F72"/>
      </a:folHlink>
    </a:clrScheme>
    <a:fontScheme name="Custom 1">
      <a:majorFont>
        <a:latin typeface="Verdana Pro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Barnardo'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C11F"/>
      </a:accent1>
      <a:accent2>
        <a:srgbClr val="0096A6"/>
      </a:accent2>
      <a:accent3>
        <a:srgbClr val="E6007E"/>
      </a:accent3>
      <a:accent4>
        <a:srgbClr val="7E1974"/>
      </a:accent4>
      <a:accent5>
        <a:srgbClr val="FFC000"/>
      </a:accent5>
      <a:accent6>
        <a:srgbClr val="6E911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Barnardo'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C11F"/>
      </a:accent1>
      <a:accent2>
        <a:srgbClr val="0096A6"/>
      </a:accent2>
      <a:accent3>
        <a:srgbClr val="E6007E"/>
      </a:accent3>
      <a:accent4>
        <a:srgbClr val="7E1974"/>
      </a:accent4>
      <a:accent5>
        <a:srgbClr val="FFC000"/>
      </a:accent5>
      <a:accent6>
        <a:srgbClr val="6E911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Barnardo'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C11F"/>
      </a:accent1>
      <a:accent2>
        <a:srgbClr val="0096A6"/>
      </a:accent2>
      <a:accent3>
        <a:srgbClr val="E6007E"/>
      </a:accent3>
      <a:accent4>
        <a:srgbClr val="7E1974"/>
      </a:accent4>
      <a:accent5>
        <a:srgbClr val="FFC000"/>
      </a:accent5>
      <a:accent6>
        <a:srgbClr val="6E911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Barnardo'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C11F"/>
      </a:accent1>
      <a:accent2>
        <a:srgbClr val="0096A6"/>
      </a:accent2>
      <a:accent3>
        <a:srgbClr val="E6007E"/>
      </a:accent3>
      <a:accent4>
        <a:srgbClr val="7E1974"/>
      </a:accent4>
      <a:accent5>
        <a:srgbClr val="FFC000"/>
      </a:accent5>
      <a:accent6>
        <a:srgbClr val="6E911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Barnardo'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C11F"/>
      </a:accent1>
      <a:accent2>
        <a:srgbClr val="0096A6"/>
      </a:accent2>
      <a:accent3>
        <a:srgbClr val="E6007E"/>
      </a:accent3>
      <a:accent4>
        <a:srgbClr val="7E1974"/>
      </a:accent4>
      <a:accent5>
        <a:srgbClr val="FFC000"/>
      </a:accent5>
      <a:accent6>
        <a:srgbClr val="6E911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Barnardo'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C11F"/>
      </a:accent1>
      <a:accent2>
        <a:srgbClr val="0096A6"/>
      </a:accent2>
      <a:accent3>
        <a:srgbClr val="E6007E"/>
      </a:accent3>
      <a:accent4>
        <a:srgbClr val="7E1974"/>
      </a:accent4>
      <a:accent5>
        <a:srgbClr val="FFC000"/>
      </a:accent5>
      <a:accent6>
        <a:srgbClr val="6E911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Green">
  <a:themeElements>
    <a:clrScheme name="Barnardo'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C11F"/>
      </a:accent1>
      <a:accent2>
        <a:srgbClr val="0096A6"/>
      </a:accent2>
      <a:accent3>
        <a:srgbClr val="E6007E"/>
      </a:accent3>
      <a:accent4>
        <a:srgbClr val="7E1974"/>
      </a:accent4>
      <a:accent5>
        <a:srgbClr val="FFC000"/>
      </a:accent5>
      <a:accent6>
        <a:srgbClr val="6E9117"/>
      </a:accent6>
      <a:hlink>
        <a:srgbClr val="0563C1"/>
      </a:hlink>
      <a:folHlink>
        <a:srgbClr val="954F72"/>
      </a:folHlink>
    </a:clrScheme>
    <a:fontScheme name="Custom 1">
      <a:majorFont>
        <a:latin typeface="Verdana Pro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lue">
  <a:themeElements>
    <a:clrScheme name="Barnardo'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4C11F"/>
      </a:accent1>
      <a:accent2>
        <a:srgbClr val="0096A6"/>
      </a:accent2>
      <a:accent3>
        <a:srgbClr val="E6007E"/>
      </a:accent3>
      <a:accent4>
        <a:srgbClr val="7E1974"/>
      </a:accent4>
      <a:accent5>
        <a:srgbClr val="FFC000"/>
      </a:accent5>
      <a:accent6>
        <a:srgbClr val="6E9117"/>
      </a:accent6>
      <a:hlink>
        <a:srgbClr val="0563C1"/>
      </a:hlink>
      <a:folHlink>
        <a:srgbClr val="954F72"/>
      </a:folHlink>
    </a:clrScheme>
    <a:fontScheme name="Custom 1">
      <a:majorFont>
        <a:latin typeface="Verdana Pro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3A95C2D0D0047986ABF3DC98073C5" ma:contentTypeVersion="4" ma:contentTypeDescription="Create a new document." ma:contentTypeScope="" ma:versionID="8601d330f5b5a9f808ae0648a19e7abe">
  <xsd:schema xmlns:xsd="http://www.w3.org/2001/XMLSchema" xmlns:xs="http://www.w3.org/2001/XMLSchema" xmlns:p="http://schemas.microsoft.com/office/2006/metadata/properties" xmlns:ns2="aaea25df-1b3c-42d7-8180-db20330b9f04" xmlns:ns3="83922fc4-c76d-4ce6-85eb-c0bcd22ce9ee" targetNamespace="http://schemas.microsoft.com/office/2006/metadata/properties" ma:root="true" ma:fieldsID="14cea0eaedf5620ab85d80f5de9c8e99" ns2:_="" ns3:_="">
    <xsd:import namespace="aaea25df-1b3c-42d7-8180-db20330b9f04"/>
    <xsd:import namespace="83922fc4-c76d-4ce6-85eb-c0bcd22ce9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a25df-1b3c-42d7-8180-db20330b9f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22fc4-c76d-4ce6-85eb-c0bcd22ce9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29BFBA-EFB7-4288-8A42-D4FD790AAE2D}">
  <ds:schemaRefs>
    <ds:schemaRef ds:uri="83922fc4-c76d-4ce6-85eb-c0bcd22ce9ee"/>
    <ds:schemaRef ds:uri="aaea25df-1b3c-42d7-8180-db20330b9f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320C3A-353F-47E7-94A2-4059F193E2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C4B955-3C82-405E-BFC8-DCB6BBF8D8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632</Words>
  <Application>Microsoft Office PowerPoint</Application>
  <PresentationFormat>Widescreen</PresentationFormat>
  <Paragraphs>257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Verdana Pro</vt:lpstr>
      <vt:lpstr>Office Theme</vt:lpstr>
      <vt:lpstr>1_Custom Design</vt:lpstr>
      <vt:lpstr>2_Custom Design</vt:lpstr>
      <vt:lpstr>Custom Design</vt:lpstr>
      <vt:lpstr>1_Custom Design</vt:lpstr>
      <vt:lpstr>2_Custom Design</vt:lpstr>
      <vt:lpstr>Custom Design</vt:lpstr>
      <vt:lpstr>Green</vt:lpstr>
      <vt:lpstr>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 Wood</dc:creator>
  <cp:lastModifiedBy>Richard Graham</cp:lastModifiedBy>
  <cp:revision>2</cp:revision>
  <dcterms:created xsi:type="dcterms:W3CDTF">2022-06-05T20:12:40Z</dcterms:created>
  <dcterms:modified xsi:type="dcterms:W3CDTF">2022-11-22T08:01:49Z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0x010100AE63A95C2D0D0047986ABF3DC98073C5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